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8"/>
  </p:notesMasterIdLst>
  <p:sldIdLst>
    <p:sldId id="859" r:id="rId2"/>
    <p:sldId id="1140" r:id="rId3"/>
    <p:sldId id="1142" r:id="rId4"/>
    <p:sldId id="1143" r:id="rId5"/>
    <p:sldId id="1175" r:id="rId6"/>
    <p:sldId id="1176" r:id="rId7"/>
    <p:sldId id="1144" r:id="rId8"/>
    <p:sldId id="1178" r:id="rId9"/>
    <p:sldId id="1177" r:id="rId10"/>
    <p:sldId id="1145" r:id="rId11"/>
    <p:sldId id="1180" r:id="rId12"/>
    <p:sldId id="1179" r:id="rId13"/>
    <p:sldId id="1152" r:id="rId14"/>
    <p:sldId id="1181" r:id="rId15"/>
    <p:sldId id="1146" r:id="rId16"/>
    <p:sldId id="1147" r:id="rId17"/>
    <p:sldId id="1148" r:id="rId18"/>
    <p:sldId id="1182" r:id="rId19"/>
    <p:sldId id="1183" r:id="rId20"/>
    <p:sldId id="1184" r:id="rId21"/>
    <p:sldId id="1202" r:id="rId22"/>
    <p:sldId id="1153" r:id="rId23"/>
    <p:sldId id="1149" r:id="rId24"/>
    <p:sldId id="1187" r:id="rId25"/>
    <p:sldId id="1188" r:id="rId26"/>
    <p:sldId id="1150" r:id="rId27"/>
    <p:sldId id="1151" r:id="rId28"/>
    <p:sldId id="1190" r:id="rId29"/>
    <p:sldId id="1156" r:id="rId30"/>
    <p:sldId id="1154" r:id="rId31"/>
    <p:sldId id="1155" r:id="rId32"/>
    <p:sldId id="1191" r:id="rId33"/>
    <p:sldId id="1157" r:id="rId34"/>
    <p:sldId id="1158" r:id="rId35"/>
    <p:sldId id="1193" r:id="rId36"/>
    <p:sldId id="1141" r:id="rId37"/>
    <p:sldId id="1159" r:id="rId38"/>
    <p:sldId id="1162" r:id="rId39"/>
    <p:sldId id="1163" r:id="rId40"/>
    <p:sldId id="1164" r:id="rId41"/>
    <p:sldId id="1195" r:id="rId42"/>
    <p:sldId id="1160" r:id="rId43"/>
    <p:sldId id="1166" r:id="rId44"/>
    <p:sldId id="1167" r:id="rId45"/>
    <p:sldId id="1168" r:id="rId46"/>
    <p:sldId id="1169" r:id="rId47"/>
    <p:sldId id="1196" r:id="rId48"/>
    <p:sldId id="1170" r:id="rId49"/>
    <p:sldId id="1171" r:id="rId50"/>
    <p:sldId id="1173" r:id="rId51"/>
    <p:sldId id="1174" r:id="rId52"/>
    <p:sldId id="1197" r:id="rId53"/>
    <p:sldId id="1200" r:id="rId54"/>
    <p:sldId id="1198" r:id="rId55"/>
    <p:sldId id="1165" r:id="rId56"/>
    <p:sldId id="1199" r:id="rId5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3" d="100"/>
          <a:sy n="113" d="100"/>
        </p:scale>
        <p:origin x="510" y="120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 物理 九年级上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第十七章　欧姆定律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电阻的测量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6683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201920" algn="l"/>
                <a:tab pos="59404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刻度处，标定的电阻值为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038" y="1805347"/>
            <a:ext cx="2808312" cy="184850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02364" y="3694623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1"/>
              <p:cNvSpPr txBox="1"/>
              <p:nvPr/>
            </p:nvSpPr>
            <p:spPr bwMode="auto">
              <a:xfrm>
                <a:off x="360854" y="4253619"/>
                <a:ext cx="11485848" cy="14363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电流表示数为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0.2 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时，电路中的总电阻为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总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'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″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12</m:t>
                        </m:r>
                        <m:r>
                          <m:rPr>
                            <m:sty m:val="p"/>
                          </m:rPr>
                          <a:rPr lang="en-US" altLang="zh-CN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A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60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，则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M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、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N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间接的电阻即电流表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0.2 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刻度处标定的电阻值为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MN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总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'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－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滑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60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－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20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40 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5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253619"/>
                <a:ext cx="11485848" cy="1436355"/>
              </a:xfrm>
              <a:prstGeom prst="rect">
                <a:avLst/>
              </a:prstGeom>
              <a:blipFill rotWithShape="1">
                <a:blip r:embed="rId3"/>
                <a:stretch>
                  <a:fillRect l="-2" t="-27" r="1" b="-859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/>
          <p:cNvSpPr/>
          <p:nvPr/>
        </p:nvSpPr>
        <p:spPr>
          <a:xfrm>
            <a:off x="6175235" y="1157275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40</a:t>
            </a:r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　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1569660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）改装后可直接测电阻的表，其表盘刻度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均匀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不均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匀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），理由是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038" y="3230801"/>
            <a:ext cx="2808312" cy="184850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02364" y="5120077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75326" y="1692182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不均匀</a:t>
            </a:r>
            <a:endParaRPr lang="zh-CN" altLang="en-US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2649905" y="2258874"/>
                <a:ext cx="8819267" cy="6415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zh-CN" altLang="zh-CN" sz="24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电流表示数与</a:t>
                </a:r>
                <a:r>
                  <a:rPr lang="en-US" altLang="zh-CN" sz="2400" i="1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R</a:t>
                </a:r>
                <a:r>
                  <a:rPr lang="zh-CN" altLang="zh-CN" sz="2400" baseline="-250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测</a:t>
                </a:r>
                <a:r>
                  <a:rPr lang="zh-CN" altLang="zh-CN" sz="24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的关系式为</a:t>
                </a:r>
                <a:r>
                  <a:rPr lang="en-US" altLang="zh-CN" sz="2400" i="1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I</a:t>
                </a:r>
                <a:r>
                  <a:rPr lang="zh-CN" altLang="zh-CN" sz="24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sz="2400" i="1">
                            <a:latin typeface="Cambria Math" panose="02040503050406030204"/>
                            <a:ea typeface="宋体" panose="02010600030101010101" pitchFamily="2" charset="-122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sz="2400" i="1">
                            <a:latin typeface="Cambria Math" panose="02040503050406030204"/>
                            <a:ea typeface="宋体" panose="02010600030101010101" pitchFamily="2" charset="-122"/>
                            <a:cs typeface="Times New Roman" panose="02020603050405020304"/>
                          </a:rPr>
                          <m:t>𝟐𝟎</m:t>
                        </m:r>
                        <m:r>
                          <a:rPr lang="en-US" altLang="zh-CN" sz="2400" i="1">
                            <a:latin typeface="Cambria Math" panose="02040503050406030204"/>
                            <a:ea typeface="宋体" panose="02010600030101010101" pitchFamily="2" charset="-122"/>
                            <a:cs typeface="Times New Roman" panose="02020603050405020304"/>
                          </a:rPr>
                          <m:t>𝛀</m:t>
                        </m:r>
                        <m:r>
                          <a:rPr lang="en-US" altLang="zh-CN" sz="2400" b="1" i="0" smtClean="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sz="2400" i="1">
                            <a:latin typeface="Times New Roman" panose="02020603050405020304"/>
                            <a:ea typeface="宋体" panose="02010600030101010101" pitchFamily="2" charset="-122"/>
                            <a:cs typeface="Times New Roman" panose="02020603050405020304"/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zh-CN" altLang="zh-CN" sz="2400" baseline="-25000">
                            <a:latin typeface="Times New Roman" panose="02020603050405020304"/>
                            <a:ea typeface="宋体" panose="02010600030101010101" pitchFamily="2" charset="-122"/>
                            <a:cs typeface="Times New Roman" panose="02020603050405020304"/>
                          </a:rPr>
                          <m:t>测</m:t>
                        </m:r>
                      </m:den>
                    </m:f>
                  </m:oMath>
                </a14:m>
                <a:r>
                  <a:rPr lang="zh-CN" altLang="zh-CN" sz="24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，故其表盘刻度不均匀</a:t>
                </a:r>
                <a:endParaRPr lang="zh-CN" altLang="zh-CN" sz="2400">
                  <a:solidFill>
                    <a:srgbClr val="000000"/>
                  </a:solidFill>
                  <a:effectLst/>
                  <a:latin typeface="Times New Roman" panose="02020603050405020304"/>
                  <a:ea typeface="宋体" panose="02010600030101010101" pitchFamily="2" charset="-122"/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9905" y="2258874"/>
                <a:ext cx="8819267" cy="641522"/>
              </a:xfrm>
              <a:prstGeom prst="rect">
                <a:avLst/>
              </a:prstGeom>
              <a:blipFill rotWithShape="1">
                <a:blip r:embed="rId3"/>
                <a:stretch>
                  <a:fillRect l="-1" t="-28" r="5" b="-5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2"/>
              <p:cNvSpPr txBox="1"/>
              <p:nvPr/>
            </p:nvSpPr>
            <p:spPr bwMode="auto">
              <a:xfrm>
                <a:off x="360854" y="1124744"/>
                <a:ext cx="11485848" cy="21976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>
                  <a:spcAft>
                    <a:spcPts val="0"/>
                  </a:spcAft>
                </a:pP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接入阻值为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测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的电阻时，电路中的总电阻为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总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″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滑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测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20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测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，电路中的电流为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总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″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12</m:t>
                        </m:r>
                        <m:r>
                          <m:rPr>
                            <m:sty m:val="p"/>
                          </m:rPr>
                          <a:rPr lang="en-US" altLang="zh-CN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20</m:t>
                        </m:r>
                        <m:r>
                          <m:rPr>
                            <m:sty m:val="p"/>
                          </m:rPr>
                          <a:rPr lang="en-US" altLang="zh-CN" i="0" smtClean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Ω</m:t>
                        </m:r>
                        <m:r>
                          <a:rPr lang="en-US" altLang="zh-CN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测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，根据上面的计算可知，当待测电阻分别为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、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20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、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eaLnBrk="1">
                  <a:lnSpc>
                    <a:spcPct val="200000"/>
                  </a:lnSpc>
                  <a:spcAft>
                    <a:spcPts val="0"/>
                  </a:spcAft>
                </a:pP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40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时，电流表示数分别为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0.6 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、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0.3 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、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0.2 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，不成比例，故表盘刻度不均匀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5" name="内容占位符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124744"/>
                <a:ext cx="11485848" cy="2197653"/>
              </a:xfrm>
              <a:prstGeom prst="rect">
                <a:avLst/>
              </a:prstGeom>
              <a:blipFill rotWithShape="1">
                <a:blip r:embed="rId2"/>
                <a:stretch>
                  <a:fillRect l="-2" t="-7" r="1" b="-233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054" y="3268137"/>
            <a:ext cx="2808312" cy="184850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46380" y="510225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7466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山东聊城阳谷县期末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）用伏安法测电阻时，电压表和电流表有如图所示的两种接法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下列说法中正确的是（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电压表、电流表均有内阻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图甲测量出的电阻值比真实值小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图乙测量出的电阻值比真实值大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为了减小误差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测量小电阻时宜采用图甲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为了减小误差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测量小电阻时宜采用图乙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1340768"/>
            <a:ext cx="7256465" cy="68304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7254" y="3100917"/>
            <a:ext cx="4762175" cy="144426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197623" y="4878591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960834" y="264553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D</a:t>
            </a: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7416817" y="4557759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055646" y="4545183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93397"/>
                <a:ext cx="11485848" cy="5243167"/>
              </a:xfrm>
            </p:spPr>
            <p:txBody>
              <a:bodyPr/>
              <a:lstStyle/>
              <a:p>
                <a:pPr>
                  <a:lnSpc>
                    <a:spcPct val="140000"/>
                  </a:lnSpc>
                </a:pP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甲电路中</a:t>
                </a:r>
                <a:r>
                  <a:rPr lang="zh-CN" altLang="zh-CN" spc="100">
                    <a:solidFill>
                      <a:srgbClr val="000000"/>
                    </a:solidFill>
                    <a:cs typeface="Times New Roman" panose="02020603050405020304"/>
                  </a:rPr>
                  <a:t>电流表是内接法，乙电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路中电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>
                  <a:lnSpc>
                    <a:spcPct val="140000"/>
                  </a:lnSpc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流表是外接法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图甲中电压表测得的电压是待测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>
                  <a:lnSpc>
                    <a:spcPct val="140000"/>
                  </a:lnSpc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电阻两端的电压与</a:t>
                </a:r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电流表两端的电压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之和，即电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algn="dist">
                  <a:lnSpc>
                    <a:spcPct val="120000"/>
                  </a:lnSpc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阻两端的电压测量值为</a:t>
                </a:r>
                <a:r>
                  <a:rPr lang="en-US" altLang="zh-CN" i="1">
                    <a:solidFill>
                      <a:srgbClr val="000000"/>
                    </a:solidFill>
                  </a:rPr>
                  <a:t>U</a:t>
                </a:r>
                <a:r>
                  <a:rPr lang="zh-CN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测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</a:rPr>
                  <a:t>U</a:t>
                </a:r>
                <a:r>
                  <a:rPr lang="en-US" altLang="zh-CN" i="1" baseline="-25000">
                    <a:solidFill>
                      <a:srgbClr val="000000"/>
                    </a:solidFill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:r>
                  <a:rPr lang="en-US" altLang="zh-CN" i="1">
                    <a:solidFill>
                      <a:srgbClr val="000000"/>
                    </a:solidFill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</a:rPr>
                  <a:t>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，而通过电阻</a:t>
                </a:r>
                <a:r>
                  <a:rPr lang="en-US" altLang="zh-CN" i="1">
                    <a:solidFill>
                      <a:srgbClr val="000000"/>
                    </a:solidFill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的电流测量准确，由</a:t>
                </a:r>
                <a:r>
                  <a:rPr lang="en-US" altLang="zh-CN" i="1">
                    <a:solidFill>
                      <a:srgbClr val="000000"/>
                    </a:solidFill>
                  </a:rPr>
                  <a:t>I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𝑅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可得，图甲中电阻测量值</a:t>
                </a:r>
                <a:r>
                  <a:rPr lang="en-US" altLang="zh-CN" i="1">
                    <a:solidFill>
                      <a:srgbClr val="000000"/>
                    </a:solidFill>
                  </a:rPr>
                  <a:t>R</a:t>
                </a:r>
                <a:r>
                  <a:rPr lang="zh-CN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甲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sub>
                        </m:sSub>
                        <m:r>
                          <a:rPr lang="en-US" altLang="zh-CN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A</m:t>
                            </m:r>
                          </m:sub>
                        </m:sSub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＞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sub>
                        </m:sSub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，即测量出的电阻值比真实值大，</a:t>
                </a:r>
                <a:r>
                  <a:rPr lang="en-US" altLang="zh-CN">
                    <a:solidFill>
                      <a:srgbClr val="000000"/>
                    </a:solidFill>
                  </a:rPr>
                  <a:t>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错误；图乙中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algn="dist">
                  <a:lnSpc>
                    <a:spcPct val="140000"/>
                  </a:lnSpc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电流表测得的电流是通过待测电阻的电流与通过电压表的电流之和，即通过电阻</a:t>
                </a:r>
                <a:r>
                  <a:rPr lang="en-US" altLang="zh-CN" i="1">
                    <a:solidFill>
                      <a:srgbClr val="000000"/>
                    </a:solidFill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的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algn="dist">
                  <a:lnSpc>
                    <a:spcPct val="120000"/>
                  </a:lnSpc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电流测量值</a:t>
                </a:r>
                <a:r>
                  <a:rPr lang="en-US" altLang="zh-CN" i="1">
                    <a:solidFill>
                      <a:srgbClr val="000000"/>
                    </a:solidFill>
                  </a:rPr>
                  <a:t>I</a:t>
                </a:r>
                <a:r>
                  <a:rPr lang="zh-CN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测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</a:rPr>
                  <a:t>I</a:t>
                </a:r>
                <a:r>
                  <a:rPr lang="en-US" altLang="zh-CN" i="1" baseline="-25000">
                    <a:solidFill>
                      <a:srgbClr val="000000"/>
                    </a:solidFill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:r>
                  <a:rPr lang="en-US" altLang="zh-CN" i="1">
                    <a:solidFill>
                      <a:srgbClr val="000000"/>
                    </a:solidFill>
                  </a:rPr>
                  <a:t>I</a:t>
                </a:r>
                <a:r>
                  <a:rPr lang="en-US" altLang="zh-CN" baseline="-25000">
                    <a:solidFill>
                      <a:srgbClr val="000000"/>
                    </a:solidFill>
                  </a:rPr>
                  <a:t>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，而电阻两端的电压测量准确，由</a:t>
                </a:r>
                <a:r>
                  <a:rPr lang="en-US" altLang="zh-CN" i="1">
                    <a:solidFill>
                      <a:srgbClr val="000000"/>
                    </a:solidFill>
                  </a:rPr>
                  <a:t>I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𝑅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可得，图乙中电阻测量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algn="dist">
                  <a:lnSpc>
                    <a:spcPct val="120000"/>
                  </a:lnSpc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值</a:t>
                </a:r>
                <a:r>
                  <a:rPr lang="en-US" altLang="zh-CN" i="1">
                    <a:solidFill>
                      <a:srgbClr val="000000"/>
                    </a:solidFill>
                  </a:rPr>
                  <a:t>R</a:t>
                </a:r>
                <a:r>
                  <a:rPr lang="zh-CN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乙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sub>
                        </m:sSub>
                        <m:r>
                          <a:rPr lang="en-US" altLang="zh-CN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V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＜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，即测量出的电阻值比真实值小，</a:t>
                </a:r>
                <a:r>
                  <a:rPr lang="en-US" altLang="zh-CN">
                    <a:solidFill>
                      <a:srgbClr val="000000"/>
                    </a:solidFill>
                  </a:rPr>
                  <a:t>B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错误；测量较小阻值的电阻时，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>
                  <a:lnSpc>
                    <a:spcPct val="140000"/>
                  </a:lnSpc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采用图乙，因为</a:t>
                </a:r>
                <a:r>
                  <a:rPr lang="zh-CN" altLang="zh-CN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cs typeface="Times New Roman" panose="02020603050405020304"/>
                  </a:rPr>
                  <a:t>电压表分流很小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，误差较小，</a:t>
                </a:r>
                <a:r>
                  <a:rPr lang="en-US" altLang="zh-CN">
                    <a:solidFill>
                      <a:srgbClr val="000000"/>
                    </a:solidFill>
                  </a:rPr>
                  <a:t>C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错误，</a:t>
                </a:r>
                <a:r>
                  <a:rPr lang="en-US" altLang="zh-CN">
                    <a:solidFill>
                      <a:srgbClr val="000000"/>
                    </a:solidFill>
                  </a:rPr>
                  <a:t>D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正确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</a:rPr>
                  <a:t>	</a:t>
                </a:r>
                <a:endParaRPr lang="zh-CN" altLang="en-US"/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93397"/>
                <a:ext cx="11485848" cy="5243167"/>
              </a:xfrm>
              <a:blipFill rotWithShape="1">
                <a:blip r:embed="rId2"/>
                <a:stretch>
                  <a:fillRect l="-2" t="-5" r="1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3421247" y="5920219"/>
            <a:ext cx="6264696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spc="-100">
                <a:solidFill>
                  <a:srgbClr val="00B0F0"/>
                </a:solidFill>
                <a:latin typeface="Times New Roman" panose="02020603050405020304"/>
                <a:ea typeface="楷体" panose="02010609060101010101" pitchFamily="49" charset="-122"/>
                <a:cs typeface="Times New Roman" panose="02020603050405020304"/>
              </a:rPr>
              <a:t>电压表的电阻很大</a:t>
            </a:r>
            <a:r>
              <a:rPr lang="zh-CN" altLang="zh-CN" sz="2400" b="0" spc="-100">
                <a:solidFill>
                  <a:srgbClr val="00B0F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，</a:t>
            </a:r>
            <a:r>
              <a:rPr lang="zh-CN" altLang="zh-CN" sz="2400" b="0" spc="-100">
                <a:solidFill>
                  <a:srgbClr val="00B0F0"/>
                </a:solidFill>
                <a:latin typeface="Times New Roman" panose="02020603050405020304"/>
                <a:ea typeface="楷体" panose="02010609060101010101" pitchFamily="49" charset="-122"/>
                <a:cs typeface="Times New Roman" panose="02020603050405020304"/>
              </a:rPr>
              <a:t>相同电压下电流很小</a:t>
            </a:r>
            <a:endParaRPr lang="zh-CN" altLang="zh-CN" sz="2400" b="0" spc="-100">
              <a:solidFill>
                <a:srgbClr val="00B0F0"/>
              </a:solidFill>
              <a:effectLst/>
              <a:latin typeface="Times New Roman" panose="02020603050405020304"/>
              <a:ea typeface="宋体" panose="02010600030101010101" pitchFamily="2" charset="-122"/>
              <a:cs typeface="Times New Roman" panose="02020603050405020304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8862" y="6044166"/>
            <a:ext cx="432048" cy="35510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175"/>
          <a:stretch>
            <a:fillRect/>
          </a:stretch>
        </p:blipFill>
        <p:spPr>
          <a:xfrm>
            <a:off x="6815286" y="700180"/>
            <a:ext cx="4762175" cy="965131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8485655" y="199872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704849" y="1677888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343678" y="1665312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55059"/>
            <a:ext cx="11485848" cy="360098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遂宁中考节选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）某一实验小组的电流表损坏不能使用，小组成员找老师更换电流表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老师向他们指出：不用电流表，利用现有器材也能进行测量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测量电路如图所示（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滑动变阻器最大阻值为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），操作步骤如下：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闭合开关，滑片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移至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端，电压表示数为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再将滑片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移至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端，电压表示数为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1666" y="1628800"/>
            <a:ext cx="2372306" cy="203812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485986" y="357301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1846734" y="3257366"/>
                <a:ext cx="1245213" cy="6680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smtClean="0">
                            <a:latin typeface="Cambria Math" panose="02040503050406030204" pitchFamily="18" charset="0"/>
                            <a:ea typeface="Cambria Math" panose="020405030504060302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>
                                <a:latin typeface="Cambria Math" panose="02040503050406030204" pitchFamily="18" charset="0"/>
                                <a:ea typeface="Cambria Math" panose="02040503050406030204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/>
                                <a:ea typeface="宋体" panose="02010600030101010101" pitchFamily="2" charset="-122"/>
                                <a:cs typeface="Times New Roman" panose="02020603050405020304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/>
                                <a:ea typeface="宋体" panose="02010600030101010101" pitchFamily="2" charset="-122"/>
                                <a:cs typeface="Times New Roman" panose="02020603050405020304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latin typeface="Cambria Math" panose="02040503050406030204" pitchFamily="18" charset="0"/>
                                <a:ea typeface="Cambria Math" panose="02040503050406030204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/>
                                <a:ea typeface="宋体" panose="02010600030101010101" pitchFamily="2" charset="-122"/>
                                <a:cs typeface="Times New Roman" panose="02020603050405020304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/>
                                <a:ea typeface="宋体" panose="02010600030101010101" pitchFamily="2" charset="-122"/>
                                <a:cs typeface="Times New Roman" panose="02020603050405020304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2400" i="1">
                                <a:latin typeface="Cambria Math" panose="02040503050406030204" pitchFamily="18" charset="0"/>
                                <a:ea typeface="Cambria Math" panose="02040503050406030204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/>
                                <a:ea typeface="宋体" panose="02010600030101010101" pitchFamily="2" charset="-122"/>
                                <a:cs typeface="Times New Roman" panose="02020603050405020304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/>
                                <a:ea typeface="宋体" panose="02010600030101010101" pitchFamily="2" charset="-122"/>
                                <a:cs typeface="Times New Roman" panose="02020603050405020304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400" i="1">
                    <a:latin typeface="Times New Roman" panose="02020603050405020304"/>
                    <a:ea typeface="宋体" panose="02010600030101010101" pitchFamily="2" charset="-122"/>
                  </a:rPr>
                  <a:t>R</a:t>
                </a:r>
                <a:r>
                  <a:rPr lang="en-US" altLang="zh-CN" sz="2400" i="1" baseline="-25000">
                    <a:latin typeface="Times New Roman" panose="02020603050405020304"/>
                    <a:ea typeface="宋体" panose="02010600030101010101" pitchFamily="2" charset="-122"/>
                  </a:rPr>
                  <a:t>P</a:t>
                </a:r>
                <a:endParaRPr lang="zh-CN" altLang="en-US" sz="2400"/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6734" y="3257366"/>
                <a:ext cx="1245213" cy="668068"/>
              </a:xfrm>
              <a:prstGeom prst="rect">
                <a:avLst/>
              </a:prstGeom>
              <a:blipFill rotWithShape="1">
                <a:blip r:embed="rId3"/>
                <a:stretch>
                  <a:fillRect l="-12" t="-68" r="11" b="-4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1"/>
              <p:cNvSpPr txBox="1"/>
              <p:nvPr/>
            </p:nvSpPr>
            <p:spPr bwMode="auto">
              <a:xfrm>
                <a:off x="360854" y="3977216"/>
                <a:ext cx="11485848" cy="262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①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闭合开关，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与滑动变阻器串联，将滑动变阻器滑片移到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端时，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两端的电压即电压表示数为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；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②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将滑动变阻器滑片移到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B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端时，只有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接入电路，此时电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压表示数为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，即电源电压为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；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③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根据串联电路电压规律有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𝑥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𝑃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，解得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P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6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977216"/>
                <a:ext cx="11485848" cy="2623988"/>
              </a:xfrm>
              <a:prstGeom prst="rect">
                <a:avLst/>
              </a:prstGeom>
              <a:blipFill rotWithShape="1">
                <a:blip r:embed="rId4"/>
                <a:stretch>
                  <a:fillRect l="-2" t="-8" r="1" b="1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如图所示，图甲是用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伏安法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测量未知电阻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的实物电路图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30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）请用笔画线代替导线，将图甲中的实物电路连接完整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114" y="1412775"/>
            <a:ext cx="3862144" cy="25839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4546" y="1712783"/>
            <a:ext cx="3024336" cy="228396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5446" y="1484784"/>
            <a:ext cx="3528392" cy="226154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990750" y="3773165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893724" y="3808624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936706" y="3760162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401884" y="436492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260" y="1340768"/>
            <a:ext cx="3614738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矩形 9"/>
          <p:cNvSpPr/>
          <p:nvPr/>
        </p:nvSpPr>
        <p:spPr>
          <a:xfrm>
            <a:off x="478582" y="5490598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如图所示</a:t>
            </a:r>
            <a:endParaRPr lang="zh-CN" altLang="en-US" sz="2400"/>
          </a:p>
        </p:txBody>
      </p:sp>
      <p:sp>
        <p:nvSpPr>
          <p:cNvPr id="12" name="内容占位符 2"/>
          <p:cNvSpPr txBox="1"/>
          <p:nvPr/>
        </p:nvSpPr>
        <p:spPr bwMode="auto">
          <a:xfrm>
            <a:off x="360854" y="58772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滑动变阻器应上下各选一个接线柱与电流表串联在电路中，如图所示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zh-CN" sz="900">
              <a:solidFill>
                <a:srgbClr val="000000"/>
              </a:solidFill>
              <a:cs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）闭合开关前，应将滑动变阻器的滑片移到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闭合开关，发现电流表几乎无示数，电压表指针明显偏转，则出现的故障可能是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43278" y="1338613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阻值最大</a:t>
            </a: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8366777" y="1896921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断路　</a:t>
            </a:r>
            <a:endParaRPr lang="zh-CN" altLang="en-US" sz="240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5228" y="2849956"/>
            <a:ext cx="3024336" cy="228396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6128" y="2621957"/>
            <a:ext cx="3528392" cy="2261549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021432" y="4910338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924406" y="4945797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967388" y="4897335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432566" y="5502093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42" y="2477941"/>
            <a:ext cx="3614738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34566" y="692696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为了保护电路，滑动变阻器的滑片应滑到阻值最大处；由题意可知，电流表指针几乎未动，说明电路中没有电流（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或电流很小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），则电路中可能出现了断路，又因为电压表指针有明显偏转，说明电压表两接线柱到电源两极间的电路是连通的，则与电压表并联的支路以外的电路是完好的，则与电压表并联的支路断路了，即出现的故障可能是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cs typeface="Times New Roman" panose="02020603050405020304"/>
              </a:rPr>
              <a:t>x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断路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zh-CN" sz="900">
              <a:solidFill>
                <a:srgbClr val="000000"/>
              </a:solidFill>
              <a:cs typeface="Times New Roman" panose="02020603050405020304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24301" y="3435918"/>
            <a:ext cx="3024336" cy="228396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63411" y="3605337"/>
            <a:ext cx="2939638" cy="188418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187274" y="5489382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090248" y="5524841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133230" y="5476379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598408" y="6081137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420" y="3454190"/>
            <a:ext cx="2842150" cy="2059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）排除故障后，闭合开关，当滑片移动到某位置时，电压表示数为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2.4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，电流表示数如图乙所示，其读数为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，则未知电阻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1030" y="2675785"/>
            <a:ext cx="3024336" cy="228396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818787" y="4887560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03118" y="546362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207333" y="2031231"/>
            <a:ext cx="1032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0</a:t>
            </a:r>
            <a:r>
              <a:rPr lang="en-US" altLang="zh-CN" sz="2400">
                <a:latin typeface="+mn-lt"/>
                <a:cs typeface="Times New Roman" panose="02020603050405020304"/>
              </a:rPr>
              <a:t>.</a:t>
            </a:r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24</a:t>
            </a:r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　</a:t>
            </a:r>
            <a:endParaRPr lang="zh-CN" altLang="en-US" sz="2400"/>
          </a:p>
        </p:txBody>
      </p:sp>
      <p:sp>
        <p:nvSpPr>
          <p:cNvPr id="8" name="矩形 7"/>
          <p:cNvSpPr/>
          <p:nvPr/>
        </p:nvSpPr>
        <p:spPr>
          <a:xfrm>
            <a:off x="7661626" y="1925115"/>
            <a:ext cx="569387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 </a:t>
            </a:r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10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/>
              <a:ea typeface="宋体" panose="02010600030101010101" pitchFamily="2" charset="-122"/>
              <a:cs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092149" y="2564904"/>
            <a:ext cx="10702904" cy="182607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说明伏安法测电阻的实验原理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会画伏安法测电阻的电路图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说明伏安法测电阻所测物理量、实验步骤、实验数据的处理等环节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能判断出伏安法测电阻过程中常见的故障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提优目标BT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2770000"/>
            <a:ext cx="648072" cy="135506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2"/>
              <p:cNvSpPr txBox="1"/>
              <p:nvPr/>
            </p:nvSpPr>
            <p:spPr bwMode="auto">
              <a:xfrm>
                <a:off x="360854" y="980728"/>
                <a:ext cx="11485848" cy="1832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排除故障后，闭合开关，当滑片移动到某位置时，电压表示数为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2.4 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，电流表示数如题图乙所示，电流表的测量范围为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～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en-US" altLang="zh-CN">
                    <a:solidFill>
                      <a:srgbClr val="000000"/>
                    </a:solidFill>
                    <a:latin typeface="+mj-lt"/>
                    <a:cs typeface="Times New Roman" panose="02020603050405020304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6 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，分度值为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en-US" altLang="zh-CN">
                    <a:solidFill>
                      <a:srgbClr val="000000"/>
                    </a:solidFill>
                    <a:latin typeface="+mj-lt"/>
                    <a:cs typeface="Times New Roman" panose="02020603050405020304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02 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，读数为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0.24 </a:t>
                </a:r>
              </a:p>
              <a:p>
                <a:pPr eaLnBrk="1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；由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𝑅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得未知电阻的阻值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24</m:t>
                        </m:r>
                        <m:r>
                          <m:rPr>
                            <m:sty m:val="p"/>
                          </m:rPr>
                          <a:rPr lang="en-US" altLang="zh-CN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A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10 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4" name="内容占位符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980728"/>
                <a:ext cx="11485848" cy="1832361"/>
              </a:xfrm>
              <a:prstGeom prst="rect">
                <a:avLst/>
              </a:prstGeom>
              <a:blipFill rotWithShape="1">
                <a:blip r:embed="rId2"/>
                <a:stretch>
                  <a:fillRect l="-2" t="-16" r="1" b="-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3038" y="2839106"/>
            <a:ext cx="3024336" cy="228396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890795" y="5050881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75126" y="5626945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0390"/>
            <a:ext cx="11485848" cy="2160591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）若实验中电压表损坏，利用其他原有器材也能测出未知电阻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实验电路如图丙所示（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滑动变阻器最大阻值为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电源电压未知且不变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），请将下列相关实验步骤补充完整：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，将滑动变阻器的滑片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移到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端，记录电流表示数为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58069" y="2636406"/>
            <a:ext cx="2989315" cy="191602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206506" y="4499551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10510" y="5014743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>
            <a:spLocks noGrp="1"/>
          </p:cNvSpPr>
          <p:nvPr/>
        </p:nvSpPr>
        <p:spPr>
          <a:xfrm>
            <a:off x="360680" y="2874645"/>
            <a:ext cx="8459470" cy="7785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，将滑动变阻器的滑片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移到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，记录电流表示数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210457" y="2892138"/>
            <a:ext cx="647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>
                <a:latin typeface="Times New Roman" panose="02020603050405020304"/>
                <a:ea typeface="宋体" panose="02010600030101010101" pitchFamily="2" charset="-122"/>
              </a:rPr>
              <a:t>b</a:t>
            </a:r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端</a:t>
            </a:r>
            <a:endParaRPr lang="zh-CN" altLang="en-US" sz="2400"/>
          </a:p>
        </p:txBody>
      </p:sp>
      <p:sp>
        <p:nvSpPr>
          <p:cNvPr id="9" name="内容占位符 1"/>
          <p:cNvSpPr>
            <a:spLocks noGrp="1"/>
          </p:cNvSpPr>
          <p:nvPr/>
        </p:nvSpPr>
        <p:spPr>
          <a:xfrm>
            <a:off x="360680" y="3831590"/>
            <a:ext cx="8568055" cy="1325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写出待测电阻的表达式，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用已知量和测量量符号表示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4874480" y="3346619"/>
                <a:ext cx="1091324" cy="9559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/>
                                <a:ea typeface="宋体" panose="02010600030101010101" pitchFamily="2" charset="-122"/>
                                <a:cs typeface="Times New Roman" panose="02020603050405020304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/>
                                <a:ea typeface="宋体" panose="02010600030101010101" pitchFamily="2" charset="-122"/>
                                <a:cs typeface="Times New Roman" panose="02020603050405020304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/>
                                <a:ea typeface="宋体" panose="02010600030101010101" pitchFamily="2" charset="-122"/>
                                <a:cs typeface="Times New Roman" panose="02020603050405020304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/>
                                <a:ea typeface="宋体" panose="02010600030101010101" pitchFamily="2" charset="-122"/>
                                <a:cs typeface="Times New Roman" panose="02020603050405020304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2400" i="1"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/>
                                <a:ea typeface="宋体" panose="02010600030101010101" pitchFamily="2" charset="-122"/>
                                <a:cs typeface="Times New Roman" panose="02020603050405020304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/>
                                <a:ea typeface="宋体" panose="02010600030101010101" pitchFamily="2" charset="-122"/>
                                <a:cs typeface="Times New Roman" panose="02020603050405020304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400" i="1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R</a:t>
                </a:r>
                <a:r>
                  <a:rPr lang="en-US" altLang="zh-CN" sz="2400" baseline="-250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0</a:t>
                </a:r>
                <a:endParaRPr lang="zh-CN" altLang="zh-CN" sz="2400">
                  <a:solidFill>
                    <a:srgbClr val="000000"/>
                  </a:solidFill>
                  <a:effectLst/>
                  <a:latin typeface="Times New Roman" panose="02020603050405020304"/>
                  <a:ea typeface="宋体" panose="02010600030101010101" pitchFamily="2" charset="-122"/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4480" y="3346619"/>
                <a:ext cx="1091324" cy="955967"/>
              </a:xfrm>
              <a:prstGeom prst="rect">
                <a:avLst/>
              </a:prstGeom>
              <a:blipFill rotWithShape="1">
                <a:blip r:embed="rId3"/>
                <a:stretch>
                  <a:fillRect l="-20" t="-18" r="56" b="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内容占位符 1"/>
              <p:cNvSpPr txBox="1"/>
              <p:nvPr/>
            </p:nvSpPr>
            <p:spPr bwMode="auto">
              <a:xfrm>
                <a:off x="191135" y="837565"/>
                <a:ext cx="8496935" cy="52304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 dirty="0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 dirty="0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 dirty="0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实验步骤：</a:t>
                </a:r>
                <a:r>
                  <a:rPr lang="en-US" altLang="zh-CN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①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闭合开关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S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，将滑动变阻器的滑片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P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移到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a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端，记录电流表示数为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；②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闭合开关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S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，将滑动变阻器的滑片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P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移到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b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端，记录电流表示数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I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2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； 在</a:t>
                </a:r>
                <a:r>
                  <a:rPr lang="en-US" altLang="zh-CN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  <a:sym typeface="+mn-ea"/>
                  </a:rPr>
                  <a:t>①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中，闭合开关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S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，将滑动变阻器的滑片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P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移到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a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端，两电阻并联，总电流为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I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1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；在</a:t>
                </a:r>
                <a:r>
                  <a:rPr lang="en-US" altLang="zh-CN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  <a:sym typeface="+mn-ea"/>
                  </a:rPr>
                  <a:t>②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中，闭合开关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S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，将滑动变阻器的滑片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P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移到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b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端，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R</a:t>
                </a:r>
                <a:r>
                  <a:rPr lang="en-US" altLang="zh-CN" i="1" baseline="-25000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x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被短路，滑动变阻器将最大阻值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R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0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接入电路，电流表示数为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I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2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，故电源电压为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U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＝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I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2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R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0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；根据并联电路的电流特点可得，通过待测电阻的电流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I</a:t>
                </a:r>
                <a:r>
                  <a:rPr lang="en-US" altLang="zh-CN" i="1" baseline="-25000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x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＝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I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1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－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I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2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，并联电路各支路电压相等，则待测电阻</a:t>
                </a:r>
                <a:endParaRPr lang="en-US" altLang="zh-CN" dirty="0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eaLnBrk="1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两端的电压</a:t>
                </a:r>
                <a:r>
                  <a:rPr lang="en-US" altLang="zh-CN" i="1" dirty="0" err="1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U</a:t>
                </a:r>
                <a:r>
                  <a:rPr lang="en-US" altLang="zh-CN" i="1" baseline="-25000" dirty="0" err="1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x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＝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U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＝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I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2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R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0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，所以待测电阻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R</a:t>
                </a:r>
                <a:r>
                  <a:rPr lang="en-US" altLang="zh-CN" i="1" baseline="-25000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x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𝑥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R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  <a:sym typeface="+mn-ea"/>
                  </a:rPr>
                  <a:t>0</a:t>
                </a:r>
                <a:r>
                  <a:rPr lang="en-US" altLang="zh-CN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  <a:sym typeface="+mn-ea"/>
                  </a:rPr>
                  <a:t>.</a:t>
                </a:r>
                <a:endParaRPr lang="zh-CN" altLang="zh-CN" dirty="0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eaLnBrk="1" hangingPunct="0">
                  <a:spcAft>
                    <a:spcPts val="0"/>
                  </a:spcAft>
                </a:pPr>
                <a:endParaRPr lang="zh-CN" altLang="zh-CN" dirty="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9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1135" y="837565"/>
                <a:ext cx="8496935" cy="5230495"/>
              </a:xfrm>
              <a:prstGeom prst="rect">
                <a:avLst/>
              </a:prstGeom>
              <a:blipFill rotWithShape="1">
                <a:blip r:embed="rId2"/>
                <a:stretch>
                  <a:fillRect b="-809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72805" y="1996440"/>
            <a:ext cx="3559175" cy="243522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9903703" y="4365242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488088" y="4817305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364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小红用图示电路测量未知定值电阻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的阻值，图中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为电阻箱，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为单刀双掷开关（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可置于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为滑动变阻器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主要实验操作如下：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）连接实物，将滑动变阻器和电阻箱的阻值调至最大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）把开关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）位置，调节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滑动变阻器的滑片后，读出电流表的示数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7494" y="2424352"/>
            <a:ext cx="2727160" cy="275195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407574" y="515700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7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32316" y="300041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>
                <a:latin typeface="Times New Roman" panose="02020603050405020304"/>
                <a:ea typeface="宋体" panose="02010600030101010101" pitchFamily="2" charset="-122"/>
              </a:rPr>
              <a:t>a</a:t>
            </a:r>
            <a:endParaRPr lang="zh-CN" altLang="en-US" sz="240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3990588"/>
            <a:ext cx="724652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把开关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S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接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a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位置，调节滑动变阻器的滑片后，读出电流表的示数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zh-CN" sz="900">
              <a:solidFill>
                <a:srgbClr val="000000"/>
              </a:solidFill>
              <a:cs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）把开关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接另一位置，调节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，使电流表的示数仍为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1030" y="1268760"/>
            <a:ext cx="2727160" cy="275195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89780" y="392922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7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72428" y="818200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电阻箱</a:t>
            </a:r>
            <a:endParaRPr lang="zh-CN" altLang="en-US" sz="2400"/>
          </a:p>
        </p:txBody>
      </p:sp>
      <p:sp>
        <p:nvSpPr>
          <p:cNvPr id="8" name="内容占位符 2"/>
          <p:cNvSpPr txBox="1"/>
          <p:nvPr/>
        </p:nvSpPr>
        <p:spPr bwMode="auto">
          <a:xfrm>
            <a:off x="360854" y="448106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根据等效替代法，把开关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S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接另一位置，调节电阻箱，使电流表的示数仍为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I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，两种情形中，电路中电流相等，则电路的总电阻相等，又因为滑动变阻器接入电路的阻值不变，所以电阻箱的阻值等于定值电阻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cs typeface="Times New Roman" panose="02020603050405020304"/>
              </a:rPr>
              <a:t>x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的阻值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zh-CN" sz="900">
              <a:solidFill>
                <a:srgbClr val="000000"/>
              </a:solidFill>
              <a:cs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）读出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，即可知道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038" y="1757167"/>
            <a:ext cx="2727160" cy="275195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03118" y="4516385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7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83604" y="1142500"/>
            <a:ext cx="20409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电阻箱的示数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/>
              <a:ea typeface="宋体" panose="02010600030101010101" pitchFamily="2" charset="-122"/>
              <a:cs typeface="Times New Roman" panose="02020603050405020304"/>
            </a:endParaRPr>
          </a:p>
        </p:txBody>
      </p:sp>
      <p:sp>
        <p:nvSpPr>
          <p:cNvPr id="8" name="内容占位符 3"/>
          <p:cNvSpPr txBox="1"/>
          <p:nvPr/>
        </p:nvSpPr>
        <p:spPr bwMode="auto">
          <a:xfrm>
            <a:off x="513254" y="51570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读出电阻箱的示数，就是未知电阻的阻值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zh-CN" sz="900">
              <a:solidFill>
                <a:srgbClr val="000000"/>
              </a:solidFill>
              <a:cs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                        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小张在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伏安法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测电阻实验中，连接了如图甲所示的实物图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666" y="845202"/>
            <a:ext cx="4837421" cy="47072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50" y="1871808"/>
            <a:ext cx="4121925" cy="227668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2475" y="1871808"/>
            <a:ext cx="3297068" cy="254660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04488" y="1700808"/>
            <a:ext cx="3136379" cy="247787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759225" y="4324779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709275" y="4318969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767614" y="4324779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170666" y="495718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/>
          <p:nvPr/>
        </p:nvSpPr>
        <p:spPr bwMode="auto">
          <a:xfrm>
            <a:off x="360854" y="551704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）闭合开关前，应向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）端调整滑动变阻器的滑片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908153" y="55870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>
                <a:latin typeface="Times New Roman" panose="02020603050405020304"/>
                <a:ea typeface="宋体" panose="02010600030101010101" pitchFamily="2" charset="-122"/>
              </a:rPr>
              <a:t>A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21500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）测量过程中，某一次的电流值如图乙所示，这时，灯丝突然烧断，则电压表的示数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变大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变小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换相同规格的灯泡，重新测量数据，并绘出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图像如图丙中的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0541" y="2859833"/>
            <a:ext cx="2880320" cy="222471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862958" y="4887410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15086" y="508500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1449" y="2730974"/>
            <a:ext cx="2739942" cy="216467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7717230" y="4887410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59333" y="1845317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变大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218806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）分析图像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可知，当小灯泡两端的电压增大时，灯丝的电阻会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变大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变小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650232" y="129081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变大</a:t>
            </a:r>
            <a:endParaRPr lang="zh-CN" altLang="en-US" sz="240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0541" y="2427785"/>
            <a:ext cx="2880320" cy="2224716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3862958" y="4599378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173618" y="479696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1449" y="2298926"/>
            <a:ext cx="2739942" cy="2164673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7717230" y="4599378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27287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）另外一组同学用相同的器材和电路图也做这个实验时，由于接线错误，根据测量的数据绘出的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图像如图丙中的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你认为错误的原因可能是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en-US" u="sng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u="sng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663158" y="558905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867" y="2530047"/>
            <a:ext cx="3136379" cy="247787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6095206" y="4988078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578224" y="1449927"/>
            <a:ext cx="20409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电压表并联在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/>
              <a:ea typeface="宋体" panose="02010600030101010101" pitchFamily="2" charset="-122"/>
              <a:cs typeface="Times New Roman" panose="02020603050405020304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4330" y="2107342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滑动变阻器两端了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5689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伏安法测电阻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的实验中，关于滑动变阻器的作用，下列说法中正确的是（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控制电源的电压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以免损坏电源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改变电阻两端的电压和电路中的电流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实现多次测量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使电压表和电流表的读数更加准确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使电阻两端的电压升高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同时让电阻中的电流变小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3826" y="1164808"/>
            <a:ext cx="8167295" cy="858187"/>
          </a:xfrm>
          <a:prstGeom prst="rect">
            <a:avLst/>
          </a:prstGeom>
        </p:spPr>
      </p:pic>
      <p:pic>
        <p:nvPicPr>
          <p:cNvPr id="5" name="实验原创.eps" descr="id:214749910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10630" y="2066125"/>
            <a:ext cx="1584176" cy="40251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/>
          <a:srcRect r="55968"/>
          <a:stretch>
            <a:fillRect/>
          </a:stretch>
        </p:blipFill>
        <p:spPr>
          <a:xfrm>
            <a:off x="8903518" y="2475952"/>
            <a:ext cx="2252475" cy="212803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9060524" y="4672949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93666" y="261384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B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544764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物理实验小组同学利用如图甲所示电路测量未知电阻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的阻值，阻值大约为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50000"/>
              </a:lnSpc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）用笔画线代替导线将图甲实物电路连接完整（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导线不交叉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滑动变阻器的滑片向左滑动时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电流表示数变大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5237" y="1328953"/>
            <a:ext cx="7759937" cy="267012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862958" y="3981941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111430" y="3898498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35166" y="425853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726" y="1658382"/>
            <a:ext cx="4379595" cy="2362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7"/>
          <p:cNvSpPr/>
          <p:nvPr/>
        </p:nvSpPr>
        <p:spPr>
          <a:xfrm>
            <a:off x="480322" y="5922490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如图所示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92696"/>
                <a:ext cx="11485848" cy="238411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要求滑片向左滑动时电流表示数变大，由欧姆定律可知，要使电路中电流变大，电路的电阻应变小，故应将滑动变阻器左下接线柱连入电路中，因为电源为两节干电池串联，故电源电压为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3V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，电阻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的阻值约为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5Ω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，所以电路中的最大电流约为 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en-US" altLang="zh-CN">
                    <a:solidFill>
                      <a:srgbClr val="000000"/>
                    </a:solidFill>
                    <a:ea typeface="+mj-ea"/>
                    <a:cs typeface="Times New Roman" panose="02020603050405020304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6A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，则电流表应选择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～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0.6A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的测量范围接入电路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92696"/>
                <a:ext cx="11485848" cy="2384114"/>
              </a:xfrm>
              <a:blipFill rotWithShape="1">
                <a:blip r:embed="rId2"/>
                <a:stretch>
                  <a:fillRect l="-2" t="-23" r="1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5857222" y="5392519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17634" y="587708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958" y="3068960"/>
            <a:ext cx="4379595" cy="2362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）连接好电路，闭合开关，发现电流表没有示数，移动滑动变阻器的滑片，电压表示数始终接近电源电压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造成这一现象的原因可能是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806" y="1703273"/>
            <a:ext cx="6984776" cy="240340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782487" y="4142575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030959" y="4059132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654695" y="441917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584257" y="1196752"/>
            <a:ext cx="20393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电阻</a:t>
            </a:r>
            <a:r>
              <a:rPr lang="en-US" altLang="zh-CN" sz="2400" i="1">
                <a:latin typeface="Times New Roman" panose="02020603050405020304"/>
                <a:ea typeface="宋体" panose="02010600030101010101" pitchFamily="2" charset="-122"/>
              </a:rPr>
              <a:t>R</a:t>
            </a:r>
            <a:r>
              <a:rPr lang="en-US" altLang="zh-CN" sz="2400" i="1" baseline="-25000">
                <a:latin typeface="Times New Roman" panose="02020603050405020304"/>
                <a:ea typeface="宋体" panose="02010600030101010101" pitchFamily="2" charset="-122"/>
              </a:rPr>
              <a:t>x</a:t>
            </a:r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断路　</a:t>
            </a:r>
            <a:endParaRPr lang="zh-CN" altLang="en-US" sz="2400"/>
          </a:p>
        </p:txBody>
      </p:sp>
      <p:sp>
        <p:nvSpPr>
          <p:cNvPr id="11" name="内容占位符 2"/>
          <p:cNvSpPr txBox="1"/>
          <p:nvPr/>
        </p:nvSpPr>
        <p:spPr bwMode="auto">
          <a:xfrm>
            <a:off x="360854" y="48953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连接好电路，闭合开关，发现电流表没有示数，移动滑动变阻器的滑片，电压表示数始终接近电源电压，说明电压表串联接入电路，与电压表并联部分电路断路，即电阻</a:t>
            </a:r>
            <a:r>
              <a:rPr lang="en-US" altLang="zh-CN" i="1">
                <a:solidFill>
                  <a:srgbClr val="000000"/>
                </a:solidFill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</a:rPr>
              <a:t>x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断路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0636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）排除故障后，调节滑动变阻器，若电压表示数如图乙所示，此时通过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结果保留一位小数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59279"/>
          <a:stretch>
            <a:fillRect/>
          </a:stretch>
        </p:blipFill>
        <p:spPr>
          <a:xfrm>
            <a:off x="4879642" y="2060848"/>
            <a:ext cx="2448272" cy="206880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857556" y="4011497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18947" y="443711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08706" y="1412776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5</a:t>
            </a:r>
            <a:r>
              <a:rPr lang="en-US" altLang="zh-CN" sz="2400">
                <a:latin typeface="+mn-lt"/>
                <a:cs typeface="Times New Roman" panose="02020603050405020304"/>
              </a:rPr>
              <a:t>.</a:t>
            </a:r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2</a:t>
            </a:r>
            <a:endParaRPr lang="zh-CN" altLang="en-US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内容占位符 2"/>
              <p:cNvSpPr txBox="1"/>
              <p:nvPr/>
            </p:nvSpPr>
            <p:spPr bwMode="auto">
              <a:xfrm>
                <a:off x="360854" y="4926378"/>
                <a:ext cx="11485848" cy="14584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0"/>
                  </a:spcAft>
                </a:pP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电压表选用的测量范围为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～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3V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，分度值为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0.1V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，示数为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2.5V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，由欧姆定律可得待测电阻的阻值为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48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A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≈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5.2Ω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7" name="内容占位符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926378"/>
                <a:ext cx="11485848" cy="1458413"/>
              </a:xfrm>
              <a:prstGeom prst="rect">
                <a:avLst/>
              </a:prstGeom>
              <a:blipFill rotWithShape="1">
                <a:blip r:embed="rId3"/>
                <a:stretch>
                  <a:fillRect l="-2" t="-3" r="1" b="3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159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）小组成员提出利用下面的实验电路图也能够测出未知电阻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的阻值，你认为正确的电路有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填字母序号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6258" y="2996952"/>
            <a:ext cx="6810447" cy="202735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117010" y="2049720"/>
            <a:ext cx="939681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A</a:t>
            </a:r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、</a:t>
            </a:r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C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/>
              <a:ea typeface="宋体" panose="02010600030101010101" pitchFamily="2" charset="-122"/>
              <a:cs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94532"/>
                <a:ext cx="11485848" cy="430137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sz="2200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 sz="2200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 sz="2200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图</a:t>
                </a:r>
                <a:r>
                  <a:rPr lang="en-US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A</a:t>
                </a: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中电路，闭合开关，两电阻串联接入电路，电压表测电源电压，电流表测电路中</a:t>
                </a:r>
                <a:endParaRPr lang="en-US" altLang="zh-CN" sz="2200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的电流，由</a:t>
                </a:r>
                <a:r>
                  <a:rPr lang="en-US" altLang="zh-CN" sz="2200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sz="2200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sz="2200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</m:den>
                    </m:f>
                  </m:oMath>
                </a14:m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可得出电路的总电阻，串联电路总电阻等于各分电阻之和，由电阻的串联可</a:t>
                </a:r>
                <a:endParaRPr lang="en-US" altLang="zh-CN" sz="2200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求出待测电阻</a:t>
                </a:r>
                <a:r>
                  <a:rPr lang="en-US" altLang="zh-CN" sz="2200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sz="2200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的阻值；图</a:t>
                </a:r>
                <a:r>
                  <a:rPr lang="en-US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B</a:t>
                </a: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中电路，闭合开关，两电阻并联接入电路，电压表测电源电压，电流表测</a:t>
                </a:r>
                <a:r>
                  <a:rPr lang="en-US" altLang="zh-CN" sz="2200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所在支路电流，因不知通过待测电阻的电流，故不能</a:t>
                </a:r>
                <a:r>
                  <a:rPr lang="zh-CN" altLang="zh-CN" sz="2200" spc="-100">
                    <a:solidFill>
                      <a:srgbClr val="000000"/>
                    </a:solidFill>
                    <a:cs typeface="Times New Roman" panose="02020603050405020304"/>
                  </a:rPr>
                  <a:t>得出待测电阻</a:t>
                </a:r>
                <a:r>
                  <a:rPr lang="en-US" altLang="zh-CN" sz="2200" i="1" spc="-100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sz="2200" i="1" spc="-100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 sz="2200" spc="-100">
                    <a:solidFill>
                      <a:srgbClr val="000000"/>
                    </a:solidFill>
                    <a:cs typeface="Times New Roman" panose="02020603050405020304"/>
                  </a:rPr>
                  <a:t>阻值；图</a:t>
                </a:r>
                <a:r>
                  <a:rPr lang="en-US" altLang="zh-CN" sz="2200" spc="-100">
                    <a:solidFill>
                      <a:srgbClr val="000000"/>
                    </a:solidFill>
                    <a:cs typeface="Times New Roman" panose="02020603050405020304"/>
                  </a:rPr>
                  <a:t>C</a:t>
                </a:r>
                <a:r>
                  <a:rPr lang="zh-CN" altLang="zh-CN" sz="2200" spc="-100">
                    <a:solidFill>
                      <a:srgbClr val="000000"/>
                    </a:solidFill>
                    <a:cs typeface="Times New Roman" panose="02020603050405020304"/>
                  </a:rPr>
                  <a:t>中电路，闭合开关，两电阻并联接入电路，一个电流表测</a:t>
                </a:r>
                <a:r>
                  <a:rPr lang="en-US" altLang="zh-CN" sz="2200" i="1" spc="-100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 sz="2200" spc="-100">
                    <a:solidFill>
                      <a:srgbClr val="000000"/>
                    </a:solidFill>
                    <a:cs typeface="Times New Roman" panose="02020603050405020304"/>
                  </a:rPr>
                  <a:t>所在支路电流，另一个电流表测干路电流，并联电路中电源电压等于各支路两端的电压，根据</a:t>
                </a:r>
                <a:r>
                  <a:rPr lang="en-US" altLang="zh-CN" sz="2200" i="1" spc="-100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 sz="2200" spc="-100">
                    <a:solidFill>
                      <a:srgbClr val="000000"/>
                    </a:solidFill>
                    <a:cs typeface="Times New Roman" panose="02020603050405020304"/>
                  </a:rPr>
                  <a:t>所在支路中电流表的示数，由</a:t>
                </a:r>
                <a:r>
                  <a:rPr lang="en-US" altLang="zh-CN" sz="2200" i="1" spc="-100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 sz="2200" spc="-1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z="2200" i="1" spc="-100">
                    <a:solidFill>
                      <a:srgbClr val="000000"/>
                    </a:solidFill>
                    <a:cs typeface="Times New Roman" panose="02020603050405020304"/>
                  </a:rPr>
                  <a:t>IR</a:t>
                </a:r>
                <a:r>
                  <a:rPr lang="zh-CN" altLang="zh-CN" sz="2200" spc="-100">
                    <a:solidFill>
                      <a:srgbClr val="000000"/>
                    </a:solidFill>
                    <a:cs typeface="Times New Roman" panose="02020603050405020304"/>
                  </a:rPr>
                  <a:t>求出电源电压，根据并联电路电流的规律可得出通过待测电阻的电流，由欧姆定律可得出待测电阻大小</a:t>
                </a:r>
                <a:r>
                  <a:rPr lang="en-US" altLang="zh-CN" sz="2200" spc="-1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r>
                  <a:rPr lang="zh-CN" altLang="zh-CN" sz="2200" spc="-100">
                    <a:solidFill>
                      <a:srgbClr val="000000"/>
                    </a:solidFill>
                    <a:cs typeface="Times New Roman" panose="02020603050405020304"/>
                  </a:rPr>
                  <a:t>故选</a:t>
                </a:r>
                <a:r>
                  <a:rPr lang="en-US" altLang="zh-CN" sz="2200" spc="-100">
                    <a:solidFill>
                      <a:srgbClr val="000000"/>
                    </a:solidFill>
                    <a:cs typeface="Times New Roman" panose="02020603050405020304"/>
                  </a:rPr>
                  <a:t>A</a:t>
                </a:r>
                <a:r>
                  <a:rPr lang="zh-CN" altLang="zh-CN" sz="2200" spc="-100">
                    <a:solidFill>
                      <a:srgbClr val="000000"/>
                    </a:solidFill>
                    <a:cs typeface="Times New Roman" panose="02020603050405020304"/>
                  </a:rPr>
                  <a:t>、</a:t>
                </a:r>
                <a:r>
                  <a:rPr lang="en-US" altLang="zh-CN" sz="2200" spc="-100">
                    <a:solidFill>
                      <a:srgbClr val="000000"/>
                    </a:solidFill>
                    <a:cs typeface="Times New Roman" panose="02020603050405020304"/>
                  </a:rPr>
                  <a:t>C</a:t>
                </a:r>
                <a:r>
                  <a:rPr lang="en-US" altLang="zh-CN" sz="2200" spc="-1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r>
                  <a:rPr lang="en-US" altLang="zh-CN" sz="2200" spc="-100">
                    <a:solidFill>
                      <a:srgbClr val="000000"/>
                    </a:solidFill>
                    <a:cs typeface="Times New Roman" panose="02020603050405020304"/>
                  </a:rPr>
                  <a:t> </a:t>
                </a:r>
                <a:endParaRPr lang="zh-CN" altLang="zh-CN" sz="2200" spc="-10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94532"/>
                <a:ext cx="11485848" cy="4301370"/>
              </a:xfrm>
              <a:blipFill rotWithShape="1">
                <a:blip r:embed="rId2"/>
                <a:stretch>
                  <a:fillRect l="-2" t="-3" r="1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886" y="4681952"/>
            <a:ext cx="5463391" cy="1626356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某实验小组设计了如图甲所示的电路，测量一个阻值约为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的阻值，实验室中提供的器材有：两节完全相同的旧干电池，两个开关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，导线若干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另外还有可供选择的器材：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测量范围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测量范围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定值电阻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阻值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定值电阻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阻值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07374" y="4717701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9806" y="2486585"/>
            <a:ext cx="6649066" cy="207227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383238" y="4372931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011919" y="4289488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）为了准确测出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的阻值，实验时，在图甲中的电压表应选用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，定值电阻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应选用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填字母序号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56076" y="414889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8508" y="1932786"/>
            <a:ext cx="6649066" cy="207227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217428" y="9087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A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1169784" y="149166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D</a:t>
            </a:r>
            <a:endParaRPr lang="zh-CN" altLang="en-US" sz="240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46970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电源为两节旧干电池，电压最高为</a:t>
            </a:r>
            <a:r>
              <a:rPr lang="en-US" altLang="zh-CN">
                <a:solidFill>
                  <a:srgbClr val="000000"/>
                </a:solidFill>
              </a:rPr>
              <a:t>3 V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，故电压表可以选择</a:t>
            </a:r>
            <a:r>
              <a:rPr lang="en-US" altLang="zh-CN">
                <a:solidFill>
                  <a:srgbClr val="000000"/>
                </a:solidFill>
              </a:rPr>
              <a:t>0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～</a:t>
            </a:r>
            <a:r>
              <a:rPr lang="en-US" altLang="zh-CN">
                <a:solidFill>
                  <a:srgbClr val="000000"/>
                </a:solidFill>
              </a:rPr>
              <a:t>3 V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测量范围，即选择电压表</a:t>
            </a:r>
            <a:r>
              <a:rPr lang="en-US" altLang="zh-CN">
                <a:solidFill>
                  <a:srgbClr val="000000"/>
                </a:solidFill>
              </a:rPr>
              <a:t>V</a:t>
            </a:r>
            <a:r>
              <a:rPr lang="en-US" altLang="zh-CN" baseline="-25000">
                <a:solidFill>
                  <a:srgbClr val="000000"/>
                </a:solidFill>
              </a:rPr>
              <a:t>1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；因被测电阻阻值约为</a:t>
            </a:r>
            <a:r>
              <a:rPr lang="en-US" altLang="zh-CN">
                <a:solidFill>
                  <a:srgbClr val="000000"/>
                </a:solidFill>
              </a:rPr>
              <a:t>100 Ω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，为了减小测量误差，应选择与之阻值相近的定值电阻，即选择定值电阻</a:t>
            </a:r>
            <a:r>
              <a:rPr lang="en-US" altLang="zh-CN" i="1">
                <a:solidFill>
                  <a:srgbClr val="000000"/>
                </a:solidFill>
              </a:rPr>
              <a:t>R</a:t>
            </a:r>
            <a:r>
              <a:rPr lang="en-US" altLang="zh-CN" baseline="-25000">
                <a:solidFill>
                  <a:srgbClr val="000000"/>
                </a:solidFill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zh-CN" sz="900" spc="-100">
              <a:solidFill>
                <a:srgbClr val="000000"/>
              </a:solidFill>
              <a:cs typeface="Times New Roman" panose="02020603050405020304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006974" y="3860772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635655" y="3777329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）将实验器材按照电路图连接好组成电路，先闭合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，电压表示数如图乙所示，是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，再闭合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，电压表的示数为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2.8 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0092" y="422090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2524" y="1989788"/>
            <a:ext cx="6649066" cy="207227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986154" y="810078"/>
            <a:ext cx="4587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S</a:t>
            </a:r>
            <a:r>
              <a:rPr lang="en-US" altLang="zh-CN" sz="2400" baseline="-25000">
                <a:latin typeface="Times New Roman" panose="02020603050405020304"/>
                <a:ea typeface="宋体" panose="02010600030101010101" pitchFamily="2" charset="-122"/>
              </a:rPr>
              <a:t>2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1523190" y="1383159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1</a:t>
            </a:r>
            <a:r>
              <a:rPr lang="en-US" altLang="zh-CN" sz="2400">
                <a:latin typeface="+mj-lt"/>
                <a:cs typeface="Times New Roman" panose="02020603050405020304"/>
              </a:rPr>
              <a:t>.</a:t>
            </a:r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2</a:t>
            </a: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3917210" y="1323012"/>
            <a:ext cx="7681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S</a:t>
            </a:r>
            <a:r>
              <a:rPr lang="en-US" altLang="zh-CN" sz="2400" baseline="-25000">
                <a:latin typeface="Times New Roman" panose="02020603050405020304"/>
                <a:ea typeface="宋体" panose="02010600030101010101" pitchFamily="2" charset="-122"/>
              </a:rPr>
              <a:t>1</a:t>
            </a:r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　</a:t>
            </a:r>
            <a:endParaRPr lang="zh-CN" altLang="en-US" sz="2400"/>
          </a:p>
        </p:txBody>
      </p:sp>
      <p:sp>
        <p:nvSpPr>
          <p:cNvPr id="8" name="内容占位符 2"/>
          <p:cNvSpPr txBox="1"/>
          <p:nvPr/>
        </p:nvSpPr>
        <p:spPr bwMode="auto">
          <a:xfrm>
            <a:off x="369998" y="47251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由电路图可知，闭合</a:t>
            </a:r>
            <a:r>
              <a:rPr lang="en-US" altLang="zh-CN">
                <a:solidFill>
                  <a:srgbClr val="000000"/>
                </a:solidFill>
              </a:rPr>
              <a:t>S</a:t>
            </a:r>
            <a:r>
              <a:rPr lang="en-US" altLang="zh-CN" baseline="-25000">
                <a:solidFill>
                  <a:srgbClr val="000000"/>
                </a:solidFill>
              </a:rPr>
              <a:t>2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时，两电阻串联接入电路，电压表测量</a:t>
            </a:r>
            <a:r>
              <a:rPr lang="en-US" altLang="zh-CN" i="1">
                <a:solidFill>
                  <a:srgbClr val="000000"/>
                </a:solidFill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</a:rPr>
              <a:t>x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两端电压，选择</a:t>
            </a:r>
            <a:r>
              <a:rPr lang="en-US" altLang="zh-CN">
                <a:solidFill>
                  <a:srgbClr val="000000"/>
                </a:solidFill>
              </a:rPr>
              <a:t>0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～</a:t>
            </a:r>
            <a:r>
              <a:rPr lang="en-US" altLang="zh-CN">
                <a:solidFill>
                  <a:srgbClr val="000000"/>
                </a:solidFill>
              </a:rPr>
              <a:t>3 V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测量范围，所以读数为</a:t>
            </a:r>
            <a:r>
              <a:rPr lang="en-US" altLang="zh-CN">
                <a:solidFill>
                  <a:srgbClr val="000000"/>
                </a:solidFill>
              </a:rPr>
              <a:t>1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.</a:t>
            </a:r>
            <a:r>
              <a:rPr lang="en-US" altLang="zh-CN">
                <a:solidFill>
                  <a:srgbClr val="000000"/>
                </a:solidFill>
              </a:rPr>
              <a:t>2 V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；开关</a:t>
            </a:r>
            <a:r>
              <a:rPr lang="en-US" altLang="zh-CN">
                <a:solidFill>
                  <a:srgbClr val="000000"/>
                </a:solidFill>
              </a:rPr>
              <a:t>S</a:t>
            </a:r>
            <a:r>
              <a:rPr lang="en-US" altLang="zh-CN" baseline="-25000">
                <a:solidFill>
                  <a:srgbClr val="000000"/>
                </a:solidFill>
              </a:rPr>
              <a:t>1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与定值电阻</a:t>
            </a:r>
            <a:r>
              <a:rPr lang="en-US" altLang="zh-CN" i="1">
                <a:solidFill>
                  <a:srgbClr val="000000"/>
                </a:solidFill>
              </a:rPr>
              <a:t>R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并联，闭合</a:t>
            </a:r>
            <a:r>
              <a:rPr lang="en-US" altLang="zh-CN">
                <a:solidFill>
                  <a:srgbClr val="000000"/>
                </a:solidFill>
              </a:rPr>
              <a:t>S</a:t>
            </a:r>
            <a:r>
              <a:rPr lang="en-US" altLang="zh-CN" baseline="-25000">
                <a:solidFill>
                  <a:srgbClr val="000000"/>
                </a:solidFill>
              </a:rPr>
              <a:t>1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时，电阻</a:t>
            </a:r>
            <a:r>
              <a:rPr lang="en-US" altLang="zh-CN" i="1">
                <a:solidFill>
                  <a:srgbClr val="000000"/>
                </a:solidFill>
              </a:rPr>
              <a:t>R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被短路，电压表测量电源电压，示数为</a:t>
            </a:r>
            <a:r>
              <a:rPr lang="en-US" altLang="zh-CN">
                <a:solidFill>
                  <a:srgbClr val="000000"/>
                </a:solidFill>
              </a:rPr>
              <a:t>2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.</a:t>
            </a:r>
            <a:r>
              <a:rPr lang="en-US" altLang="zh-CN">
                <a:solidFill>
                  <a:srgbClr val="000000"/>
                </a:solidFill>
              </a:rPr>
              <a:t>8 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275956" y="3876134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904637" y="3792691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）根据实验数据，可计算出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0092" y="378790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2524" y="1556792"/>
            <a:ext cx="6649066" cy="207227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254769" y="989606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120</a:t>
            </a:r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　</a:t>
            </a:r>
            <a:endParaRPr lang="zh-CN" altLang="en-US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3"/>
              <p:cNvSpPr txBox="1"/>
              <p:nvPr/>
            </p:nvSpPr>
            <p:spPr bwMode="auto">
              <a:xfrm>
                <a:off x="360854" y="4293096"/>
                <a:ext cx="11485848" cy="14363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只闭合</a:t>
                </a:r>
                <a:r>
                  <a:rPr lang="en-US" altLang="zh-CN">
                    <a:solidFill>
                      <a:srgbClr val="000000"/>
                    </a:solidFill>
                  </a:rPr>
                  <a:t>S</a:t>
                </a:r>
                <a:r>
                  <a:rPr lang="en-US" altLang="zh-CN" baseline="-25000">
                    <a:solidFill>
                      <a:srgbClr val="000000"/>
                    </a:solidFill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时，两电阻串联，电阻</a:t>
                </a:r>
                <a:r>
                  <a:rPr lang="en-US" altLang="zh-CN" i="1">
                    <a:solidFill>
                      <a:srgbClr val="000000"/>
                    </a:solidFill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两端的电压</a:t>
                </a:r>
                <a:r>
                  <a:rPr lang="en-US" altLang="zh-CN" i="1">
                    <a:solidFill>
                      <a:srgbClr val="000000"/>
                    </a:solidFill>
                  </a:rPr>
                  <a:t>U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</a:rPr>
                  <a:t>2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</a:rPr>
                  <a:t>8 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－</a:t>
                </a:r>
                <a:r>
                  <a:rPr lang="en-US" altLang="zh-CN">
                    <a:solidFill>
                      <a:srgbClr val="000000"/>
                    </a:solidFill>
                  </a:rPr>
                  <a:t>1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</a:rPr>
                  <a:t>2 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</a:rPr>
                  <a:t>1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</a:rPr>
                  <a:t>6 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，电路中的电流</a:t>
                </a:r>
                <a:r>
                  <a:rPr lang="en-US" altLang="zh-CN" i="1">
                    <a:solidFill>
                      <a:srgbClr val="000000"/>
                    </a:solidFill>
                  </a:rPr>
                  <a:t>I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𝑅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6</m:t>
                        </m:r>
                        <m:r>
                          <m:rPr>
                            <m:sty m:val="p"/>
                          </m:rPr>
                          <a:rPr lang="en-US" altLang="zh-CN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160</m:t>
                        </m:r>
                        <m:r>
                          <m:rPr>
                            <m:sty m:val="p"/>
                          </m:rPr>
                          <a:rPr lang="en-US" altLang="zh-CN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</a:rPr>
                  <a:t>0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</a:rPr>
                  <a:t>01 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，待测电阻的阻值</a:t>
                </a:r>
                <a:r>
                  <a:rPr lang="en-US" altLang="zh-CN" i="1">
                    <a:solidFill>
                      <a:srgbClr val="000000"/>
                    </a:solidFill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01</m:t>
                        </m:r>
                        <m:r>
                          <m:rPr>
                            <m:sty m:val="p"/>
                          </m:rPr>
                          <a:rPr lang="en-US" altLang="zh-CN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A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</a:rPr>
                  <a:t>120 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en-US"/>
              </a:p>
            </p:txBody>
          </p:sp>
        </mc:Choice>
        <mc:Fallback xmlns="">
          <p:sp>
            <p:nvSpPr>
              <p:cNvPr id="6" name="内容占位符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293096"/>
                <a:ext cx="11485848" cy="1436355"/>
              </a:xfrm>
              <a:prstGeom prst="rect">
                <a:avLst/>
              </a:prstGeom>
              <a:blipFill rotWithShape="1">
                <a:blip r:embed="rId3"/>
                <a:stretch>
                  <a:fillRect l="-2" t="-35" r="1" b="-18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矩形 7"/>
          <p:cNvSpPr/>
          <p:nvPr/>
        </p:nvSpPr>
        <p:spPr>
          <a:xfrm>
            <a:off x="4295006" y="3458853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923687" y="3375410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实验中滑动变阻器不能改变电源电压，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A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错误；实验中移动滑动变阻器的滑片，改变了滑动变阻器接入电路的阻值进而改变电路中的电流，根据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U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＝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IR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可知，电阻不变，则电阻两端的电压变化，可以获得多组电流和电压值，从而实现多次测量，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B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正确；实验中滑动变阻器对电流表、电压表的读数准确性没有影响，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C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错误；由欧姆定律可知，定值电阻两端的电压变大时，通过它的电流也会变大，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D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错误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zh-CN" sz="900">
              <a:solidFill>
                <a:srgbClr val="000000"/>
              </a:solidFill>
              <a:cs typeface="Times New Roman" panose="02020603050405020304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r="55968"/>
          <a:stretch>
            <a:fillRect/>
          </a:stretch>
        </p:blipFill>
        <p:spPr>
          <a:xfrm>
            <a:off x="5159102" y="3600940"/>
            <a:ext cx="2252475" cy="212803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16108" y="5797937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5631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）实验中使用的干电池每节电压是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0092" y="382255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2524" y="1591442"/>
            <a:ext cx="6649066" cy="207227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617531" y="980981"/>
            <a:ext cx="569387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1</a:t>
            </a:r>
            <a:r>
              <a:rPr lang="en-US" altLang="zh-CN" sz="2400">
                <a:latin typeface="+mn-lt"/>
                <a:ea typeface="宋体" panose="02010600030101010101" pitchFamily="2" charset="-122"/>
                <a:cs typeface="Times New Roman" panose="02020603050405020304"/>
              </a:rPr>
              <a:t>.</a:t>
            </a:r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4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/>
              <a:ea typeface="宋体" panose="02010600030101010101" pitchFamily="2" charset="-122"/>
              <a:cs typeface="Times New Roman" panose="020206030504050203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4"/>
              <p:cNvSpPr txBox="1"/>
              <p:nvPr/>
            </p:nvSpPr>
            <p:spPr bwMode="auto">
              <a:xfrm>
                <a:off x="360854" y="4327746"/>
                <a:ext cx="11485848" cy="8872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hangingPunct="0">
                  <a:spcAft>
                    <a:spcPts val="0"/>
                  </a:spcAft>
                </a:pPr>
                <a:r>
                  <a:rPr lang="en-US" altLang="zh-CN" spc="-100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 spc="-100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 spc="-100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两节相同的干电池串联使用，总电压为</a:t>
                </a:r>
                <a:r>
                  <a:rPr lang="en-US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en-US" altLang="zh-CN" spc="-100">
                    <a:solidFill>
                      <a:srgbClr val="000000"/>
                    </a:solidFill>
                    <a:latin typeface="+mj-lt"/>
                    <a:cs typeface="Times New Roman" panose="02020603050405020304"/>
                  </a:rPr>
                  <a:t>.</a:t>
                </a:r>
                <a:r>
                  <a:rPr lang="en-US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8 V</a:t>
                </a:r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，则一节干电池的电压为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j-ea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b="0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8</m:t>
                        </m:r>
                        <m:r>
                          <m:rPr>
                            <m:sty m:val="p"/>
                          </m:rPr>
                          <a:rPr lang="en-US" altLang="zh-CN" b="0" i="0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b="0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en-US" altLang="zh-CN" spc="-100">
                    <a:solidFill>
                      <a:srgbClr val="000000"/>
                    </a:solidFill>
                    <a:latin typeface="+mj-lt"/>
                    <a:cs typeface="Times New Roman" panose="02020603050405020304"/>
                  </a:rPr>
                  <a:t>.</a:t>
                </a:r>
                <a:r>
                  <a:rPr lang="en-US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4 V</a:t>
                </a:r>
                <a:r>
                  <a:rPr lang="en-US" altLang="zh-CN" spc="-1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900" spc="-10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6" name="内容占位符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327746"/>
                <a:ext cx="11485848" cy="887294"/>
              </a:xfrm>
              <a:prstGeom prst="rect">
                <a:avLst/>
              </a:prstGeom>
              <a:blipFill rotWithShape="1">
                <a:blip r:embed="rId3"/>
                <a:stretch>
                  <a:fillRect l="-2" t="-25" r="1" b="4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矩形 7"/>
          <p:cNvSpPr/>
          <p:nvPr/>
        </p:nvSpPr>
        <p:spPr>
          <a:xfrm>
            <a:off x="4278338" y="3440435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907019" y="3356992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2"/>
          <p:cNvSpPr txBox="1"/>
          <p:nvPr/>
        </p:nvSpPr>
        <p:spPr bwMode="auto">
          <a:xfrm>
            <a:off x="360854" y="1214457"/>
            <a:ext cx="11485848" cy="4662815"/>
          </a:xfrm>
          <a:prstGeom prst="rect">
            <a:avLst/>
          </a:prstGeom>
          <a:solidFill>
            <a:srgbClr val="E1F4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                       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设计实验时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缺少电流表或电压表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通过开关闭合和断开或滑动变阻器滑片移动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使电路处于两种状态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而电源电压不变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从而得到电路中的电流或电压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是一种常用的方法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一定要掌握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zh-CN" altLang="zh-CN" sz="900">
              <a:solidFill>
                <a:srgbClr val="000000"/>
              </a:solidFill>
              <a:cs typeface="Times New Roman" panose="02020603050405020304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33" y="1223083"/>
            <a:ext cx="1782708" cy="468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5452414" y="517376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4846" y="2942649"/>
            <a:ext cx="6649066" cy="207227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230660" y="4791642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859341" y="4708199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9359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   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潍坊中考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）某实验小组利用图甲所示电路测量自来水电阻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的阻值，其中内径均匀的圆柱形玻璃管侧壁连接一细管，细管上阀门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可以控制管内自来水的水量，玻璃管两端接有导电活塞（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活塞电阻可忽略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电源电压约为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，滑动变阻器铭牌标有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680" y="1471367"/>
            <a:ext cx="3125255" cy="50666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4951" y="692696"/>
            <a:ext cx="7234431" cy="6536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4726" y="3811430"/>
            <a:ext cx="4332093" cy="20182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6900" y="3747071"/>
            <a:ext cx="3816424" cy="206044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382129" y="5877088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338057" y="5877088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608471" y="6023029"/>
            <a:ext cx="17121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）连接完成图甲所示电路，闭合开关前发现有一根导线连接错误，请在错误的导线上画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，并用笔画线代替导线将电路连接正确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120" y="2125207"/>
            <a:ext cx="4332093" cy="20182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7294" y="2060848"/>
            <a:ext cx="3816424" cy="206044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442523" y="4190865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98451" y="4190865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663158" y="4336806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304" y="2125207"/>
            <a:ext cx="4195723" cy="2086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矩形 8"/>
          <p:cNvSpPr/>
          <p:nvPr/>
        </p:nvSpPr>
        <p:spPr>
          <a:xfrm>
            <a:off x="412936" y="2125207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如图所示</a:t>
            </a:r>
            <a:endParaRPr lang="zh-CN" altLang="en-US" sz="2400"/>
          </a:p>
        </p:txBody>
      </p:sp>
      <p:sp>
        <p:nvSpPr>
          <p:cNvPr id="10" name="内容占位符 5"/>
          <p:cNvSpPr txBox="1"/>
          <p:nvPr/>
        </p:nvSpPr>
        <p:spPr bwMode="auto">
          <a:xfrm>
            <a:off x="360854" y="48910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根据题图甲可知，此时的自来水电阻</a:t>
            </a:r>
            <a:r>
              <a:rPr lang="en-US" altLang="zh-CN" i="1">
                <a:solidFill>
                  <a:srgbClr val="000000"/>
                </a:solidFill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</a:rPr>
              <a:t>x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没有接入电路中，即</a:t>
            </a:r>
            <a:r>
              <a:rPr lang="en-US" altLang="zh-CN" i="1">
                <a:solidFill>
                  <a:srgbClr val="000000"/>
                </a:solidFill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</a:rPr>
              <a:t>x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右端与电源之间的导线的接法是错误的，应接在</a:t>
            </a:r>
            <a:r>
              <a:rPr lang="en-US" altLang="zh-CN" i="1">
                <a:solidFill>
                  <a:srgbClr val="000000"/>
                </a:solidFill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</a:rPr>
              <a:t>x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左端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）正确连接电路后，闭合开关前，应将滑动变阻器的滑片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移至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136" y="2125207"/>
            <a:ext cx="4332093" cy="20182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1310" y="2060848"/>
            <a:ext cx="3816424" cy="206044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586539" y="4190865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542467" y="4190865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807174" y="4336806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674674" y="115137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>
                <a:latin typeface="Times New Roman" panose="02020603050405020304"/>
                <a:ea typeface="宋体" panose="02010600030101010101" pitchFamily="2" charset="-122"/>
              </a:rPr>
              <a:t>B</a:t>
            </a:r>
            <a:endParaRPr lang="zh-CN" altLang="en-US" sz="2400"/>
          </a:p>
        </p:txBody>
      </p:sp>
      <p:sp>
        <p:nvSpPr>
          <p:cNvPr id="9" name="内容占位符 6"/>
          <p:cNvSpPr txBox="1"/>
          <p:nvPr/>
        </p:nvSpPr>
        <p:spPr bwMode="auto">
          <a:xfrm>
            <a:off x="360854" y="495983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pc="-100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 spc="-100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 spc="-100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zh-CN" spc="-100">
                <a:solidFill>
                  <a:srgbClr val="000000"/>
                </a:solidFill>
                <a:cs typeface="Times New Roman" panose="02020603050405020304"/>
              </a:rPr>
              <a:t>为了保护电路，闭合开关前，滑动变阻器的滑片应该滑到阻值最大处，即</a:t>
            </a:r>
            <a:r>
              <a:rPr lang="en-US" altLang="zh-CN" i="1" spc="-100">
                <a:solidFill>
                  <a:srgbClr val="000000"/>
                </a:solidFill>
              </a:rPr>
              <a:t>B</a:t>
            </a:r>
            <a:r>
              <a:rPr lang="zh-CN" altLang="zh-CN" spc="-100">
                <a:solidFill>
                  <a:srgbClr val="000000"/>
                </a:solidFill>
                <a:cs typeface="Times New Roman" panose="02020603050405020304"/>
              </a:rPr>
              <a:t>端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en-US" spc="-1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）实验中发现无论如何移动滑片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，电流表示数都几乎为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但不为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），电压表示数也都接近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，检查发现各电路元件完好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出现该现象的原因可能是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en-US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2276872"/>
            <a:ext cx="4332093" cy="20182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6900" y="2232654"/>
            <a:ext cx="3816424" cy="206044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82129" y="4364920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38057" y="4364920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602764" y="4510861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30744" y="1061430"/>
            <a:ext cx="1731564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自来水电阻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/>
              <a:ea typeface="宋体" panose="02010600030101010101" pitchFamily="2" charset="-122"/>
              <a:cs typeface="Times New Roman" panose="02020603050405020304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87460" y="1709415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的阻值太大</a:t>
            </a:r>
            <a:endParaRPr lang="zh-CN" altLang="en-US"/>
          </a:p>
        </p:txBody>
      </p:sp>
      <p:sp>
        <p:nvSpPr>
          <p:cNvPr id="10" name="内容占位符 7"/>
          <p:cNvSpPr txBox="1"/>
          <p:nvPr/>
        </p:nvSpPr>
        <p:spPr bwMode="auto">
          <a:xfrm>
            <a:off x="360854" y="49851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各元件完好，实验中发现无论如何移动滑片</a:t>
            </a:r>
            <a:r>
              <a:rPr lang="en-US" altLang="zh-CN" i="1">
                <a:solidFill>
                  <a:srgbClr val="000000"/>
                </a:solidFill>
              </a:rPr>
              <a:t>P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，电流表示数都几乎为</a:t>
            </a:r>
            <a:r>
              <a:rPr lang="en-US" altLang="zh-CN">
                <a:solidFill>
                  <a:srgbClr val="000000"/>
                </a:solidFill>
              </a:rPr>
              <a:t>0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但不为</a:t>
            </a:r>
            <a:r>
              <a:rPr lang="en-US" altLang="zh-CN">
                <a:solidFill>
                  <a:srgbClr val="000000"/>
                </a:solidFill>
              </a:rPr>
              <a:t>0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），这说明电路中的电流很小，电阻很大，电压表示数接近</a:t>
            </a:r>
            <a:r>
              <a:rPr lang="en-US" altLang="zh-CN">
                <a:solidFill>
                  <a:srgbClr val="000000"/>
                </a:solidFill>
              </a:rPr>
              <a:t>3 V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，自来水电阻分得的电压很大，滑动变阻器分得的电压几乎为零，说明自来水电阻的阻值太大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）为能正确测出玻璃管内自来水的电阻，某同学利用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定值电阻</a:t>
            </a:r>
            <a:r>
              <a:rPr lang="en-US" altLang="zh-CN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阻值为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kΩ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）、定值电阻</a:t>
            </a:r>
            <a:r>
              <a:rPr lang="en-US" altLang="zh-CN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阻值为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kΩ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endParaRPr lang="en-US" altLang="zh-CN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电阻箱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最大阻值为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999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）、单刀双掷开关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、两个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相同的电压表（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量程为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）等器材，连接了如图乙所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示电路，进行了如下实验操作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拨到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位置，记录电压表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示数；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拨到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位置，调整电阻箱阻值，使电压表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示数与电压表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示数相同，记录此时电阻箱的阻值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kΩ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计算玻璃管内自来水的电阻值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，那么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93546" y="1156084"/>
            <a:ext cx="3389775" cy="183009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673311" y="2931942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34293" y="3430003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51313" y="5436702"/>
            <a:ext cx="5693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2</a:t>
            </a:r>
            <a:r>
              <a:rPr lang="en-US" altLang="zh-CN" sz="2400">
                <a:latin typeface="+mn-lt"/>
                <a:ea typeface="宋体" panose="02010600030101010101" pitchFamily="2" charset="-122"/>
                <a:cs typeface="Times New Roman" panose="02020603050405020304"/>
              </a:rPr>
              <a:t>.</a:t>
            </a:r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4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/>
              <a:ea typeface="宋体" panose="02010600030101010101" pitchFamily="2" charset="-122"/>
              <a:cs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7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334426"/>
                <a:ext cx="11485848" cy="319132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设把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S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拨到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位置时，电压表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的示数为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，则此时电路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电流为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，电源电压为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总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ea typeface="Times New Roman" panose="02020603050405020304"/>
                    <a:cs typeface="Times New Roman" panose="02020603050405020304"/>
                  </a:rPr>
                  <a:t>·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；当把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S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拨到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位置时，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调整电阻箱阻值，使</a:t>
                </a:r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电压表</a:t>
                </a:r>
                <a:r>
                  <a:rPr lang="en-US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en-US" altLang="zh-CN" spc="-100" baseline="-2500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示数与电压表</a:t>
                </a:r>
                <a:r>
                  <a:rPr lang="en-US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en-US" altLang="zh-CN" spc="-100" baseline="-2500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示数相同也为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则此时电路中的电流</a:t>
                </a:r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为</a:t>
                </a:r>
                <a:r>
                  <a:rPr lang="en-US" altLang="zh-CN" i="1" spc="-100">
                    <a:solidFill>
                      <a:srgbClr val="000000"/>
                    </a:solidFill>
                    <a:cs typeface="Times New Roman" panose="02020603050405020304"/>
                  </a:rPr>
                  <a:t>I'</a:t>
                </a:r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b="0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𝑅</m:t>
                        </m:r>
                      </m:den>
                    </m:f>
                  </m:oMath>
                </a14:m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，电源电压为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总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𝑅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ea typeface="Times New Roman" panose="02020603050405020304"/>
                    <a:cs typeface="Times New Roman" panose="02020603050405020304"/>
                  </a:rPr>
                  <a:t>·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；电源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电压不变，可得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ea typeface="Times New Roman" panose="02020603050405020304"/>
                    <a:cs typeface="Times New Roman" panose="02020603050405020304"/>
                  </a:rPr>
                  <a:t>·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𝑅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ea typeface="Times New Roman" panose="02020603050405020304"/>
                    <a:cs typeface="Times New Roman" panose="02020603050405020304"/>
                  </a:rPr>
                  <a:t>·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，解得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𝑅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kΩ</m:t>
                        </m:r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×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kΩ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kΩ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2.4 kΩ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8" name="内容占位符 7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334426"/>
                <a:ext cx="11485848" cy="3191323"/>
              </a:xfrm>
              <a:blipFill rotWithShape="1">
                <a:blip r:embed="rId2"/>
                <a:stretch>
                  <a:fillRect l="-2" t="-9" r="1" b="-22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/>
          <p:cNvSpPr txBox="1"/>
          <p:nvPr/>
        </p:nvSpPr>
        <p:spPr bwMode="auto">
          <a:xfrm>
            <a:off x="360854" y="4531002"/>
            <a:ext cx="11485848" cy="1130246"/>
          </a:xfrm>
          <a:prstGeom prst="rect">
            <a:avLst/>
          </a:prstGeom>
          <a:solidFill>
            <a:srgbClr val="E1F4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                          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当被测电阻的阻值太大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用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伏安法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无法准确测量其阻值时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一般需要采用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伏阻法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进行测量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zh-CN" sz="900">
              <a:solidFill>
                <a:srgbClr val="000000"/>
              </a:solidFill>
              <a:cs typeface="Times New Roman" panose="02020603050405020304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16" y="4469945"/>
            <a:ext cx="1819478" cy="54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87494" y="1190410"/>
            <a:ext cx="3389775" cy="183009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034020" y="2967166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520606" y="3309388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20688"/>
                <a:ext cx="11485848" cy="3630225"/>
              </a:xfrm>
            </p:spPr>
            <p:txBody>
              <a:bodyPr/>
              <a:lstStyle/>
              <a:p>
                <a:pPr hangingPunct="0">
                  <a:lnSpc>
                    <a:spcPct val="14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>
                    <a:solidFill>
                      <a:srgbClr val="00B0F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>
                    <a:solidFill>
                      <a:srgbClr val="00B0F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                   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电阻是导体本身的一种性质，它的大小决定于导体的材料、长度和横截面积，实验证明，计算金属导线电阻的公式为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𝜌</m:t>
                        </m:r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𝑆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，式中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表示导线的电阻，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表示导线的长度，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表示导线的横截面积，</a:t>
                </a:r>
                <a:r>
                  <a:rPr lang="en-US" altLang="zh-CN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是导线材料的电阻率，导线的材料不同，</a:t>
                </a:r>
                <a:r>
                  <a:rPr lang="en-US" altLang="zh-CN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的大小一般不同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由公式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𝜌</m:t>
                        </m:r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𝑆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可以得出</a:t>
                </a:r>
                <a:r>
                  <a:rPr lang="en-US" altLang="zh-CN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𝑅𝑆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𝐿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现有一段粗细均匀的金属丝，请你用初中物理学过的仪器和掌握的实验方法，测出这段金属丝的电阻率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ρ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要求：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20688"/>
                <a:ext cx="11485848" cy="3630225"/>
              </a:xfrm>
              <a:blipFill rotWithShape="1">
                <a:blip r:embed="rId2"/>
                <a:stretch>
                  <a:fillRect l="-2" t="-8" r="1" b="-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5011" y="721051"/>
            <a:ext cx="3731057" cy="525138"/>
          </a:xfrm>
          <a:prstGeom prst="rect">
            <a:avLst/>
          </a:prstGeom>
        </p:spPr>
      </p:pic>
      <p:sp>
        <p:nvSpPr>
          <p:cNvPr id="11" name="内容占位符 1"/>
          <p:cNvSpPr txBox="1"/>
          <p:nvPr/>
        </p:nvSpPr>
        <p:spPr bwMode="auto">
          <a:xfrm>
            <a:off x="360854" y="414889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）简要写出实验的方法和步骤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334566" y="4653136"/>
                <a:ext cx="11449272" cy="18708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eaLnBrk="1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en-US" altLang="zh-CN" sz="240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/>
                  </a:rPr>
                  <a:t>①</a:t>
                </a:r>
                <a:r>
                  <a:rPr lang="zh-CN" altLang="zh-CN" sz="24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先用刻度尺测出这段金属丝的长度</a:t>
                </a:r>
                <a:r>
                  <a:rPr lang="en-US" altLang="zh-CN" sz="2400" i="1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L</a:t>
                </a:r>
                <a:r>
                  <a:rPr lang="zh-CN" altLang="zh-CN" sz="24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；</a:t>
                </a:r>
                <a:r>
                  <a:rPr lang="en-US" altLang="zh-CN" sz="240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/>
                  </a:rPr>
                  <a:t>②</a:t>
                </a:r>
                <a:r>
                  <a:rPr lang="zh-CN" altLang="zh-CN" sz="24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将其紧密缠绕在铅笔上</a:t>
                </a:r>
                <a:r>
                  <a:rPr lang="en-US" altLang="zh-CN" sz="2400" i="1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n</a:t>
                </a:r>
                <a:r>
                  <a:rPr lang="zh-CN" altLang="zh-CN" sz="24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匝，测出其缠绕长度</a:t>
                </a:r>
                <a:r>
                  <a:rPr lang="en-US" altLang="zh-CN" sz="2400" i="1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L'</a:t>
                </a:r>
                <a:r>
                  <a:rPr lang="zh-CN" altLang="zh-CN" sz="24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，用</a:t>
                </a:r>
                <a:r>
                  <a:rPr lang="en-US" altLang="zh-CN" sz="2400" i="1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L'</a:t>
                </a:r>
                <a:r>
                  <a:rPr lang="zh-CN" altLang="zh-CN" sz="24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除以</a:t>
                </a:r>
                <a:r>
                  <a:rPr lang="en-US" altLang="zh-CN" sz="2400" i="1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n</a:t>
                </a:r>
                <a:r>
                  <a:rPr lang="zh-CN" altLang="zh-CN" sz="24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得其直径，算出其横截面积</a:t>
                </a:r>
                <a:r>
                  <a:rPr lang="en-US" altLang="zh-CN" sz="2400" i="1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S</a:t>
                </a:r>
                <a:r>
                  <a:rPr lang="zh-CN" altLang="zh-CN" sz="24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；</a:t>
                </a:r>
                <a:r>
                  <a:rPr lang="en-US" altLang="zh-CN" sz="240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/>
                  </a:rPr>
                  <a:t>③</a:t>
                </a:r>
                <a:r>
                  <a:rPr lang="zh-CN" altLang="zh-CN" sz="24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将其接入电路，按照</a:t>
                </a:r>
                <a:r>
                  <a:rPr lang="en-US" altLang="zh-CN" sz="240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/>
                  </a:rPr>
                  <a:t>“</a:t>
                </a:r>
                <a:r>
                  <a:rPr lang="zh-CN" altLang="zh-CN" sz="24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伏安法</a:t>
                </a:r>
                <a:r>
                  <a:rPr lang="en-US" altLang="zh-CN" sz="240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/>
                  </a:rPr>
                  <a:t>”</a:t>
                </a:r>
                <a:r>
                  <a:rPr lang="zh-CN" altLang="zh-CN" sz="24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测出其电阻</a:t>
                </a:r>
                <a:r>
                  <a:rPr lang="en-US" altLang="zh-CN" sz="2400" i="1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R</a:t>
                </a:r>
                <a:r>
                  <a:rPr lang="zh-CN" altLang="zh-CN" sz="24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；</a:t>
                </a:r>
                <a:r>
                  <a:rPr lang="en-US" altLang="zh-CN" sz="240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/>
                  </a:rPr>
                  <a:t>④</a:t>
                </a:r>
                <a:r>
                  <a:rPr lang="zh-CN" altLang="zh-CN" sz="24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利用公式</a:t>
                </a:r>
                <a:r>
                  <a:rPr lang="en-US" altLang="zh-CN" sz="2400" i="1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ρ</a:t>
                </a:r>
                <a:r>
                  <a:rPr lang="zh-CN" altLang="zh-CN" sz="24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sz="2400" i="1">
                            <a:latin typeface="Cambria Math" panose="02040503050406030204"/>
                            <a:ea typeface="宋体" panose="02010600030101010101" pitchFamily="2" charset="-122"/>
                            <a:cs typeface="Times New Roman" panose="02020603050405020304"/>
                          </a:rPr>
                          <m:t>𝑹𝑺</m:t>
                        </m:r>
                      </m:num>
                      <m:den>
                        <m:r>
                          <a:rPr lang="en-US" altLang="zh-CN" sz="2400" i="1">
                            <a:latin typeface="Cambria Math" panose="02040503050406030204"/>
                            <a:ea typeface="宋体" panose="02010600030101010101" pitchFamily="2" charset="-122"/>
                            <a:cs typeface="Times New Roman" panose="02020603050405020304"/>
                          </a:rPr>
                          <m:t>𝑳</m:t>
                        </m:r>
                      </m:den>
                    </m:f>
                  </m:oMath>
                </a14:m>
                <a:r>
                  <a:rPr lang="zh-CN" altLang="zh-CN" sz="24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进行计算</a:t>
                </a:r>
                <a:r>
                  <a:rPr lang="en-US" altLang="zh-CN" sz="240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2400">
                  <a:solidFill>
                    <a:srgbClr val="000000"/>
                  </a:solidFill>
                  <a:effectLst/>
                  <a:latin typeface="Times New Roman" panose="02020603050405020304"/>
                  <a:ea typeface="宋体" panose="02010600030101010101" pitchFamily="2" charset="-122"/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566" y="4653136"/>
                <a:ext cx="11449272" cy="1870897"/>
              </a:xfrm>
              <a:prstGeom prst="rect">
                <a:avLst/>
              </a:prstGeom>
              <a:blipFill rotWithShape="1">
                <a:blip r:embed="rId4"/>
                <a:stretch>
                  <a:fillRect l="-5" t="-26" r="1" b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21003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）画出必要的电路图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80"/>
          <a:stretch>
            <a:fillRect/>
          </a:stretch>
        </p:blipFill>
        <p:spPr bwMode="auto">
          <a:xfrm>
            <a:off x="4078982" y="2589810"/>
            <a:ext cx="3941847" cy="2423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622598" y="2043643"/>
            <a:ext cx="1422184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如图所示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/>
              <a:ea typeface="宋体" panose="02010600030101010101" pitchFamily="2" charset="-122"/>
              <a:cs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79452"/>
            <a:ext cx="11485848" cy="58631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同学们最近学习的电学实验中，其中三个实验都用到如图所示的电路图，下列说法正确的是（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电流与电压的关系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可以用小灯泡代替定值电阻进行实验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电流与电阻的关系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每次更换电阻后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都要移动滑动变阻器的滑片使电流表示数相同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伏安法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测定值电阻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多次实验的目的是求平均值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减小误差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在以上选项的三个实验中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都要调整滑动变阻器使电压表示数发生变化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83038" y="1183508"/>
            <a:ext cx="2344468" cy="199621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799062" y="3179727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62758" y="13452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C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无锡中考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）小红测量长度为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的镍铬丝、铜丝的电阻，器材有：电源、开关、滑动变阻器、电流表、电压表、电阻箱（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9 999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），长度为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 cm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的导线若干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8423" y="764704"/>
            <a:ext cx="7138951" cy="76383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0604" y="3049937"/>
            <a:ext cx="2921652" cy="205816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4360" y="2996952"/>
            <a:ext cx="2399925" cy="203333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34000" y="3077777"/>
            <a:ext cx="2225702" cy="198022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894123" y="4922890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146096" y="4941940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302835" y="4897459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548894" y="545577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2714" y="1638835"/>
            <a:ext cx="3884555" cy="2736488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502958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3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用如图甲所示的电路测量镍铬丝的电阻，请用笔画线代替导线，将电路连接完整</a:t>
            </a:r>
            <a:r>
              <a:rPr lang="en-US" altLang="zh-CN" sz="23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87094" y="474354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882" y="1730248"/>
            <a:ext cx="3534484" cy="2566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矩形 8"/>
          <p:cNvSpPr/>
          <p:nvPr/>
        </p:nvSpPr>
        <p:spPr>
          <a:xfrm>
            <a:off x="5618771" y="4311496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22598" y="1575376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如图所示</a:t>
            </a:r>
            <a:endParaRPr lang="zh-CN" altLang="en-US" sz="2400"/>
          </a:p>
        </p:txBody>
      </p:sp>
      <p:sp>
        <p:nvSpPr>
          <p:cNvPr id="12" name="内容占位符 1"/>
          <p:cNvSpPr txBox="1"/>
          <p:nvPr/>
        </p:nvSpPr>
        <p:spPr bwMode="auto">
          <a:xfrm>
            <a:off x="360854" y="5311827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电压表应并联在电阻丝两端，如图所示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02958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闭合开关前，将滑动变阻器的滑片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置于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sz="23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23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）端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094412" y="136840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i="1">
                <a:latin typeface="Times New Roman" panose="02020603050405020304"/>
                <a:ea typeface="宋体" panose="02010600030101010101" pitchFamily="2" charset="-122"/>
              </a:rPr>
              <a:t>B</a:t>
            </a:r>
            <a:endParaRPr lang="zh-CN" altLang="en-US" sz="2300"/>
          </a:p>
        </p:txBody>
      </p:sp>
      <p:sp>
        <p:nvSpPr>
          <p:cNvPr id="12" name="内容占位符 1"/>
          <p:cNvSpPr txBox="1"/>
          <p:nvPr/>
        </p:nvSpPr>
        <p:spPr bwMode="auto">
          <a:xfrm>
            <a:off x="360854" y="5176252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 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闭合开关前，将滑动变阻器的滑片</a:t>
            </a:r>
            <a:r>
              <a:rPr lang="en-US" altLang="zh-CN" i="1">
                <a:solidFill>
                  <a:srgbClr val="000000"/>
                </a:solidFill>
              </a:rPr>
              <a:t>P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置于阻值最大处，即</a:t>
            </a:r>
            <a:r>
              <a:rPr lang="en-US" altLang="zh-CN" i="1">
                <a:solidFill>
                  <a:srgbClr val="000000"/>
                </a:solidFill>
              </a:rPr>
              <a:t>B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087094" y="474354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882" y="1873758"/>
            <a:ext cx="3534484" cy="2566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矩形 8"/>
          <p:cNvSpPr/>
          <p:nvPr/>
        </p:nvSpPr>
        <p:spPr>
          <a:xfrm>
            <a:off x="5618771" y="4311496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193283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正确连接电路后，闭合开关，移动滑片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，读出电压表的示数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和电流表的示数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，记录在表格中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当电压表示数为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V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时，电流表示数如图乙所示为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，则镍铬丝的电阻为</a:t>
            </a:r>
            <a:endParaRPr lang="en-US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，分析数据可得，当导体的电阻一定时，</a:t>
            </a:r>
            <a:r>
              <a:rPr lang="zh-CN" altLang="zh-CN" sz="2300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300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sz="2300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2300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en-US" sz="2300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sz="2300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7809" y="2759985"/>
            <a:ext cx="2399925" cy="203333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509903" y="4724960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82386" y="522901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604491" y="3166844"/>
          <a:ext cx="6997930" cy="2051050"/>
        </p:xfrm>
        <a:graphic>
          <a:graphicData uri="http://schemas.openxmlformats.org/drawingml/2006/table">
            <a:tbl>
              <a:tblPr firstRow="1" firstCol="1" bandRow="1"/>
              <a:tblGrid>
                <a:gridCol w="28831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05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4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3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实验序号</a:t>
                      </a:r>
                      <a:endParaRPr lang="zh-CN" sz="23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 i="1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U/</a:t>
                      </a:r>
                      <a:r>
                        <a:rPr lang="en-US" sz="23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endParaRPr lang="zh-CN" sz="23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 i="1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I/</a:t>
                      </a:r>
                      <a:r>
                        <a:rPr lang="en-US" sz="23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23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 baseline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endParaRPr lang="zh-CN" sz="23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3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</a:t>
                      </a:r>
                      <a:endParaRPr lang="zh-CN" sz="23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 baseline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endParaRPr lang="zh-CN" sz="23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  <a:endParaRPr lang="zh-CN" sz="23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0.3</a:t>
                      </a:r>
                      <a:endParaRPr lang="zh-CN" sz="23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 baseline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endParaRPr lang="zh-CN" sz="23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3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3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 baseline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④</a:t>
                      </a:r>
                      <a:endParaRPr lang="zh-CN" sz="23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2.5</a:t>
                      </a:r>
                      <a:endParaRPr lang="zh-CN" sz="23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0.5</a:t>
                      </a:r>
                      <a:endParaRPr lang="zh-CN" sz="23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8192491" y="1593288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>
                <a:latin typeface="Times New Roman" panose="02020603050405020304"/>
                <a:ea typeface="宋体" panose="02010600030101010101" pitchFamily="2" charset="-122"/>
              </a:rPr>
              <a:t>0.4</a:t>
            </a:r>
            <a:endParaRPr lang="zh-CN" altLang="en-US" sz="2300"/>
          </a:p>
        </p:txBody>
      </p:sp>
      <p:sp>
        <p:nvSpPr>
          <p:cNvPr id="9" name="矩形 8"/>
          <p:cNvSpPr/>
          <p:nvPr/>
        </p:nvSpPr>
        <p:spPr>
          <a:xfrm>
            <a:off x="604492" y="2070185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>
                <a:latin typeface="Times New Roman" panose="02020603050405020304"/>
                <a:ea typeface="宋体" panose="02010600030101010101" pitchFamily="2" charset="-122"/>
              </a:rPr>
              <a:t>5</a:t>
            </a:r>
            <a:endParaRPr lang="zh-CN" altLang="en-US" sz="2300"/>
          </a:p>
        </p:txBody>
      </p:sp>
      <p:sp>
        <p:nvSpPr>
          <p:cNvPr id="10" name="矩形 9"/>
          <p:cNvSpPr/>
          <p:nvPr/>
        </p:nvSpPr>
        <p:spPr>
          <a:xfrm>
            <a:off x="6577369" y="2018399"/>
            <a:ext cx="52064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zh-CN" sz="23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通过导体的电流与导体两端的电压成</a:t>
            </a:r>
            <a:endParaRPr lang="zh-CN" altLang="en-US" sz="2300"/>
          </a:p>
        </p:txBody>
      </p:sp>
      <p:sp>
        <p:nvSpPr>
          <p:cNvPr id="11" name="矩形 10"/>
          <p:cNvSpPr/>
          <p:nvPr/>
        </p:nvSpPr>
        <p:spPr>
          <a:xfrm>
            <a:off x="438641" y="2488942"/>
            <a:ext cx="777777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3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正比</a:t>
            </a:r>
            <a:endParaRPr lang="zh-CN" altLang="en-US" sz="23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内容占位符 1"/>
              <p:cNvSpPr txBox="1"/>
              <p:nvPr/>
            </p:nvSpPr>
            <p:spPr bwMode="auto">
              <a:xfrm>
                <a:off x="360854" y="1202512"/>
                <a:ext cx="11485848" cy="19903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/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电流表选用</a:t>
                </a:r>
                <a:r>
                  <a:rPr lang="en-US" altLang="zh-CN">
                    <a:solidFill>
                      <a:srgbClr val="000000"/>
                    </a:solidFill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～</a:t>
                </a:r>
                <a:r>
                  <a:rPr lang="en-US" altLang="zh-CN">
                    <a:solidFill>
                      <a:srgbClr val="000000"/>
                    </a:solidFill>
                  </a:rPr>
                  <a:t>0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</a:rPr>
                  <a:t>6 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测量范围，分度值为</a:t>
                </a:r>
                <a:r>
                  <a:rPr lang="en-US" altLang="zh-CN">
                    <a:solidFill>
                      <a:srgbClr val="000000"/>
                    </a:solidFill>
                  </a:rPr>
                  <a:t>0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</a:rPr>
                  <a:t>02 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，示数如图乙所示为</a:t>
                </a:r>
                <a:r>
                  <a:rPr lang="en-US" altLang="zh-CN">
                    <a:solidFill>
                      <a:srgbClr val="000000"/>
                    </a:solidFill>
                  </a:rPr>
                  <a:t>0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</a:rPr>
                  <a:t>4 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，根据</a:t>
                </a:r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欧姆定律可知镍铬丝的电阻</a:t>
                </a:r>
                <a:r>
                  <a:rPr lang="en-US" altLang="zh-CN" i="1" spc="-100">
                    <a:solidFill>
                      <a:srgbClr val="000000"/>
                    </a:solidFill>
                  </a:rPr>
                  <a:t>R</a:t>
                </a:r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</m:den>
                    </m:f>
                  </m:oMath>
                </a14:m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i="0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 spc="-100">
                            <a:solidFill>
                              <a:srgbClr val="000000"/>
                            </a:solidFill>
                            <a:latin typeface="+mj-lt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i="0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A</m:t>
                        </m:r>
                      </m:den>
                    </m:f>
                  </m:oMath>
                </a14:m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pc="-100">
                    <a:solidFill>
                      <a:srgbClr val="000000"/>
                    </a:solidFill>
                  </a:rPr>
                  <a:t>5 Ω</a:t>
                </a:r>
                <a:r>
                  <a:rPr lang="en-US" altLang="zh-CN" spc="-1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根据欧姆定律可知</a:t>
                </a:r>
                <a:r>
                  <a:rPr lang="en-US" altLang="zh-CN" i="1" spc="-100">
                    <a:solidFill>
                      <a:srgbClr val="000000"/>
                    </a:solidFill>
                  </a:rPr>
                  <a:t>R</a:t>
                </a:r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</m:den>
                    </m:f>
                  </m:oMath>
                </a14:m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i="0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 spc="-100">
                            <a:solidFill>
                              <a:srgbClr val="000000"/>
                            </a:solidFill>
                            <a:latin typeface="+mj-lt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i="0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A</m:t>
                        </m:r>
                      </m:den>
                    </m:f>
                  </m:oMath>
                </a14:m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pc="-1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…</a:t>
                </a:r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pc="-100">
                    <a:solidFill>
                      <a:srgbClr val="000000"/>
                    </a:solidFill>
                  </a:rPr>
                  <a:t>5</a:t>
                </a:r>
              </a:p>
              <a:p>
                <a:r>
                  <a:rPr lang="en-US" altLang="zh-CN" spc="-100">
                    <a:solidFill>
                      <a:srgbClr val="000000"/>
                    </a:solidFill>
                  </a:rPr>
                  <a:t> Ω</a:t>
                </a:r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，分析数据可得，当导体的电阻一定时，通过导体的电流与导体两端的电压成正比</a:t>
                </a:r>
                <a:r>
                  <a:rPr lang="en-US" altLang="zh-CN" spc="-1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en-US" spc="-100"/>
              </a:p>
            </p:txBody>
          </p:sp>
        </mc:Choice>
        <mc:Fallback xmlns="">
          <p:sp>
            <p:nvSpPr>
              <p:cNvPr id="10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202512"/>
                <a:ext cx="11485848" cy="1990353"/>
              </a:xfrm>
              <a:prstGeom prst="rect">
                <a:avLst/>
              </a:prstGeom>
              <a:blipFill rotWithShape="1">
                <a:blip r:embed="rId2"/>
                <a:stretch>
                  <a:fillRect l="-2" t="-23" r="1" b="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1070" y="3356992"/>
            <a:ext cx="2399925" cy="203333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766857" y="5322151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63745" y="582602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12431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）小红用连接完整的图甲电路测量铜丝电阻时，发现电压表示数始终很小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于是按照图丙所示的电路图重新连接电路，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为铜丝，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为电阻箱，电源电压不变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闭合开关，调节电阻箱接入电路的阻值，当阻值为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0.9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时，电压表示数为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；当阻值为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时，电压表示数为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则铜丝电阻为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，电源电压为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99062" y="3220755"/>
            <a:ext cx="2225702" cy="198022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767897" y="5040437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52343" y="551512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20495" y="2656380"/>
            <a:ext cx="8787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0</a:t>
            </a:r>
            <a:r>
              <a:rPr lang="en-US" altLang="zh-CN" sz="2400">
                <a:latin typeface="+mn-lt"/>
                <a:cs typeface="Times New Roman" panose="02020603050405020304"/>
              </a:rPr>
              <a:t>.</a:t>
            </a:r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5</a:t>
            </a:r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　</a:t>
            </a: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8723006" y="2537611"/>
            <a:ext cx="5693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2</a:t>
            </a:r>
            <a:r>
              <a:rPr lang="en-US" altLang="zh-CN" sz="2400">
                <a:latin typeface="+mn-lt"/>
                <a:ea typeface="宋体" panose="02010600030101010101" pitchFamily="2" charset="-122"/>
                <a:cs typeface="Times New Roman" panose="02020603050405020304"/>
              </a:rPr>
              <a:t>.</a:t>
            </a:r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8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/>
              <a:ea typeface="宋体" panose="02010600030101010101" pitchFamily="2" charset="-122"/>
              <a:cs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0" name="内容占位符 1"/>
              <p:cNvSpPr txBox="1"/>
              <p:nvPr/>
            </p:nvSpPr>
            <p:spPr bwMode="auto">
              <a:xfrm>
                <a:off x="360854" y="836712"/>
                <a:ext cx="11485848" cy="30634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>
                  <a:spcAft>
                    <a:spcPts val="0"/>
                  </a:spcAft>
                </a:pPr>
                <a:r>
                  <a:rPr lang="en-US" altLang="zh-CN" dirty="0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 dirty="0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 dirty="0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闭合开关，铜丝和电阻箱串联，电压表测量铜丝两端的电压；调节电阻箱接入电路的阻值，当阻值为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0.9 Ω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时，电压表示数为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1 V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，根据串联电路的特点和欧姆定律</a:t>
                </a:r>
                <a:endParaRPr lang="en-US" altLang="zh-CN" dirty="0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algn="dist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可知电源电压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 baseline="-25000" dirty="0">
                    <a:solidFill>
                      <a:srgbClr val="000000"/>
                    </a:solidFill>
                    <a:cs typeface="Times New Roman" panose="02020603050405020304"/>
                  </a:rPr>
                  <a:t>总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1 V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𝑅</m:t>
                        </m:r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′</m:t>
                        </m:r>
                      </m:den>
                    </m:f>
                  </m:oMath>
                </a14:m>
                <a:r>
                  <a:rPr lang="en-US" altLang="zh-CN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×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0.9 Ω</a:t>
                </a:r>
                <a:r>
                  <a:rPr lang="en-US" altLang="zh-CN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…①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；当阻值为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0.2 Ω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时，电压表示数为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2 V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，根据串联电路的特点和欧姆定律可知电源电压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 baseline="-25000" dirty="0">
                    <a:solidFill>
                      <a:srgbClr val="000000"/>
                    </a:solidFill>
                    <a:cs typeface="Times New Roman" panose="02020603050405020304"/>
                  </a:rPr>
                  <a:t>总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2 V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𝑅</m:t>
                        </m:r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′</m:t>
                        </m:r>
                      </m:den>
                    </m:f>
                  </m:oMath>
                </a14:m>
                <a:r>
                  <a:rPr lang="en-US" altLang="zh-CN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×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0.2 Ω</a:t>
                </a:r>
                <a:r>
                  <a:rPr lang="en-US" altLang="zh-CN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…②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，联立</a:t>
                </a:r>
                <a:r>
                  <a:rPr lang="en-US" altLang="zh-CN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①②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得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R'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endParaRPr lang="en-US" altLang="zh-CN" dirty="0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0.5 Ω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，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 baseline="-25000" dirty="0">
                    <a:solidFill>
                      <a:srgbClr val="000000"/>
                    </a:solidFill>
                    <a:cs typeface="Times New Roman" panose="02020603050405020304"/>
                  </a:rPr>
                  <a:t>总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2.8 V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，即铜丝电阻为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0.5 Ω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，电源电压为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2.8 V</a:t>
                </a:r>
                <a:r>
                  <a:rPr lang="en-US" altLang="zh-CN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900" dirty="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>
          <p:sp>
            <p:nvSpPr>
              <p:cNvPr id="10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836712"/>
                <a:ext cx="11485848" cy="3063403"/>
              </a:xfrm>
              <a:prstGeom prst="rect">
                <a:avLst/>
              </a:prstGeom>
              <a:blipFill>
                <a:blip r:embed="rId2"/>
                <a:stretch>
                  <a:fillRect l="-796" r="-849" b="-198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90927" y="3628594"/>
            <a:ext cx="2225702" cy="19802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851307" y="5381073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35753" y="5855759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58290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200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 sz="2200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 sz="2200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zh-CN" sz="2200">
                <a:solidFill>
                  <a:srgbClr val="000000"/>
                </a:solidFill>
                <a:cs typeface="Times New Roman" panose="02020603050405020304"/>
              </a:rPr>
              <a:t>在研究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“</a:t>
            </a:r>
            <a:r>
              <a:rPr lang="zh-CN" altLang="zh-CN" sz="2200">
                <a:solidFill>
                  <a:srgbClr val="000000"/>
                </a:solidFill>
                <a:cs typeface="Times New Roman" panose="02020603050405020304"/>
              </a:rPr>
              <a:t>电流与电压的关系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”</a:t>
            </a:r>
            <a:r>
              <a:rPr lang="zh-CN" altLang="zh-CN" sz="2200">
                <a:solidFill>
                  <a:srgbClr val="000000"/>
                </a:solidFill>
                <a:cs typeface="Times New Roman" panose="02020603050405020304"/>
              </a:rPr>
              <a:t>时，应当控制电阻不变，因此本实验选用的是定值电阻，而小灯泡的电阻会随温度的变化而变化，所以本实验不能用小灯泡，故</a:t>
            </a:r>
            <a:r>
              <a:rPr lang="en-US" altLang="zh-CN" sz="2200">
                <a:solidFill>
                  <a:srgbClr val="000000"/>
                </a:solidFill>
                <a:cs typeface="Times New Roman" panose="02020603050405020304"/>
              </a:rPr>
              <a:t>A</a:t>
            </a:r>
            <a:r>
              <a:rPr lang="zh-CN" altLang="zh-CN" sz="2200">
                <a:solidFill>
                  <a:srgbClr val="000000"/>
                </a:solidFill>
                <a:cs typeface="Times New Roman" panose="02020603050405020304"/>
              </a:rPr>
              <a:t>错误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r>
              <a:rPr lang="zh-CN" altLang="zh-CN" sz="2200">
                <a:solidFill>
                  <a:srgbClr val="000000"/>
                </a:solidFill>
                <a:cs typeface="Times New Roman" panose="02020603050405020304"/>
              </a:rPr>
              <a:t>研究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“</a:t>
            </a:r>
            <a:r>
              <a:rPr lang="zh-CN" altLang="zh-CN" sz="2200">
                <a:solidFill>
                  <a:srgbClr val="000000"/>
                </a:solidFill>
                <a:cs typeface="Times New Roman" panose="02020603050405020304"/>
              </a:rPr>
              <a:t>电流与电阻的关系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”</a:t>
            </a:r>
            <a:r>
              <a:rPr lang="zh-CN" altLang="zh-CN" sz="2200">
                <a:solidFill>
                  <a:srgbClr val="000000"/>
                </a:solidFill>
                <a:cs typeface="Times New Roman" panose="02020603050405020304"/>
              </a:rPr>
              <a:t>，应当保证定值电阻两端的电压不变，因此每次更换电阻后，都要移动滑动变阻器的滑片使电压表示数不变，所以调整滑动变阻器的目的是控制定值电阻两端电压不变；研究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“</a:t>
            </a:r>
            <a:r>
              <a:rPr lang="zh-CN" altLang="zh-CN" sz="2200">
                <a:solidFill>
                  <a:srgbClr val="000000"/>
                </a:solidFill>
                <a:cs typeface="Times New Roman" panose="02020603050405020304"/>
              </a:rPr>
              <a:t>电流与电压的关系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”</a:t>
            </a:r>
            <a:r>
              <a:rPr lang="zh-CN" altLang="zh-CN" sz="2200">
                <a:solidFill>
                  <a:srgbClr val="000000"/>
                </a:solidFill>
                <a:cs typeface="Times New Roman" panose="02020603050405020304"/>
              </a:rPr>
              <a:t>时，电阻是定值，多次调整滑动变阻器的目的是改变定值电阻两端的电压，故</a:t>
            </a:r>
            <a:r>
              <a:rPr lang="en-US" altLang="zh-CN" sz="2200">
                <a:solidFill>
                  <a:srgbClr val="000000"/>
                </a:solidFill>
                <a:cs typeface="Times New Roman" panose="02020603050405020304"/>
              </a:rPr>
              <a:t>B</a:t>
            </a:r>
            <a:r>
              <a:rPr lang="zh-CN" altLang="zh-CN" sz="2200">
                <a:solidFill>
                  <a:srgbClr val="000000"/>
                </a:solidFill>
                <a:cs typeface="Times New Roman" panose="02020603050405020304"/>
              </a:rPr>
              <a:t>、</a:t>
            </a:r>
            <a:r>
              <a:rPr lang="en-US" altLang="zh-CN" sz="2200">
                <a:solidFill>
                  <a:srgbClr val="000000"/>
                </a:solidFill>
                <a:cs typeface="Times New Roman" panose="02020603050405020304"/>
              </a:rPr>
              <a:t>D</a:t>
            </a:r>
            <a:r>
              <a:rPr lang="zh-CN" altLang="zh-CN" sz="2200">
                <a:solidFill>
                  <a:srgbClr val="000000"/>
                </a:solidFill>
                <a:cs typeface="Times New Roman" panose="02020603050405020304"/>
              </a:rPr>
              <a:t>错误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.“</a:t>
            </a:r>
            <a:r>
              <a:rPr lang="zh-CN" altLang="zh-CN" sz="2200">
                <a:solidFill>
                  <a:srgbClr val="000000"/>
                </a:solidFill>
                <a:cs typeface="Times New Roman" panose="02020603050405020304"/>
              </a:rPr>
              <a:t>伏安法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”</a:t>
            </a:r>
            <a:r>
              <a:rPr lang="zh-CN" altLang="zh-CN" sz="2200">
                <a:solidFill>
                  <a:srgbClr val="000000"/>
                </a:solidFill>
                <a:cs typeface="Times New Roman" panose="02020603050405020304"/>
              </a:rPr>
              <a:t>测电阻，多次实验求电阻的平均值的目的是减小误差，故</a:t>
            </a:r>
            <a:r>
              <a:rPr lang="en-US" altLang="zh-CN" sz="2200">
                <a:solidFill>
                  <a:srgbClr val="000000"/>
                </a:solidFill>
                <a:cs typeface="Times New Roman" panose="02020603050405020304"/>
              </a:rPr>
              <a:t>C</a:t>
            </a:r>
            <a:r>
              <a:rPr lang="zh-CN" altLang="zh-CN" sz="2200">
                <a:solidFill>
                  <a:srgbClr val="000000"/>
                </a:solidFill>
                <a:cs typeface="Times New Roman" panose="02020603050405020304"/>
              </a:rPr>
              <a:t>正确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zh-CN" sz="2200">
              <a:solidFill>
                <a:srgbClr val="000000"/>
              </a:solidFill>
              <a:cs typeface="Times New Roman" panose="02020603050405020304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43078" y="3789040"/>
            <a:ext cx="2344468" cy="199621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98302" y="5816888"/>
            <a:ext cx="1454244" cy="535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2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2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261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小金尝试将电流表改装成可直接测电阻的表，并设计了如图所示电路，在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中接待测电阻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已知电流表的测量范围为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，电源电压为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，请回答：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）闭合开关前，滑动变阻器的滑片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应处于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端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端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400" y="1166878"/>
            <a:ext cx="2420141" cy="4320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3038" y="2082730"/>
            <a:ext cx="2808312" cy="184850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141981" y="3860187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70773" y="4357369"/>
            <a:ext cx="10086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>
                <a:latin typeface="Times New Roman" panose="02020603050405020304"/>
                <a:ea typeface="宋体" panose="02010600030101010101" pitchFamily="2" charset="-122"/>
              </a:rPr>
              <a:t>B</a:t>
            </a:r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端　</a:t>
            </a:r>
            <a:endParaRPr lang="zh-CN" altLang="en-US" sz="2400"/>
          </a:p>
        </p:txBody>
      </p:sp>
      <p:sp>
        <p:nvSpPr>
          <p:cNvPr id="8" name="内容占位符 2"/>
          <p:cNvSpPr txBox="1"/>
          <p:nvPr/>
        </p:nvSpPr>
        <p:spPr bwMode="auto">
          <a:xfrm>
            <a:off x="360854" y="48190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闭合开关前，应保证滑动变阻器滑片处于最大阻值处，故滑动变阻器的滑片</a:t>
            </a:r>
            <a:r>
              <a:rPr lang="en-US" altLang="zh-CN" i="1">
                <a:solidFill>
                  <a:srgbClr val="000000"/>
                </a:solidFill>
              </a:rPr>
              <a:t>P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应处于</a:t>
            </a:r>
            <a:r>
              <a:rPr lang="en-US" altLang="zh-CN" i="1">
                <a:solidFill>
                  <a:srgbClr val="000000"/>
                </a:solidFill>
              </a:rPr>
              <a:t>B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）先将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直接用导线连接，并移动滑动变阻器的滑片使电流表满偏，电流表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的刻度上标定的电阻值为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，此时滑动变阻器接入电路的阻值为</a:t>
            </a:r>
            <a:r>
              <a:rPr lang="en-US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间接入一个与此时滑动变阻器阻值相同的电阻，电流表示数为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038" y="3356992"/>
            <a:ext cx="2808312" cy="184850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141981" y="5134449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652048" y="213285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0</a:t>
            </a:r>
            <a:endParaRPr lang="zh-CN" altLang="en-US" sz="2400"/>
          </a:p>
        </p:txBody>
      </p:sp>
      <p:sp>
        <p:nvSpPr>
          <p:cNvPr id="8" name="矩形 7"/>
          <p:cNvSpPr/>
          <p:nvPr/>
        </p:nvSpPr>
        <p:spPr>
          <a:xfrm>
            <a:off x="10545437" y="2103978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20</a:t>
            </a:r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10222271" y="2672859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0</a:t>
            </a:r>
            <a:r>
              <a:rPr lang="en-US" altLang="zh-CN" sz="2400">
                <a:latin typeface="+mn-lt"/>
                <a:cs typeface="Times New Roman" panose="02020603050405020304"/>
              </a:rPr>
              <a:t>.</a:t>
            </a:r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3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124744"/>
                <a:ext cx="11485848" cy="3025828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M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、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N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直接用导线连接，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M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、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N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间的电阻为零，则此时电流表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0.6 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的刻度上标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定的电阻阻值为零，故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滑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6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A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20 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若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M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、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N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间接阻值与此时滑动变阻器阻值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相同的电阻，根据电路图可知，滑动变阻器与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M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、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N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间接的电阻串联，则电路中的总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电阻为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总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滑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20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40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，则此时电路中的电流为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I'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总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40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en-US" altLang="zh-CN">
                    <a:solidFill>
                      <a:srgbClr val="000000"/>
                    </a:solidFill>
                    <a:latin typeface="+mj-lt"/>
                    <a:cs typeface="Times New Roman" panose="02020603050405020304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3 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，即电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流表示数为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0.3 A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124744"/>
                <a:ext cx="11485848" cy="3025828"/>
              </a:xfrm>
              <a:blipFill rotWithShape="1">
                <a:blip r:embed="rId2"/>
                <a:stretch>
                  <a:fillRect l="-2" t="-5" r="1" b="-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078" y="3645024"/>
            <a:ext cx="2808312" cy="184850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502021" y="5422481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7598</Words>
  <Application>Microsoft Office PowerPoint</Application>
  <PresentationFormat>自定义</PresentationFormat>
  <Paragraphs>357</Paragraphs>
  <Slides>56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56</vt:i4>
      </vt:variant>
    </vt:vector>
  </HeadingPairs>
  <TitlesOfParts>
    <vt:vector size="66" baseType="lpstr"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15500</cp:lastModifiedBy>
  <cp:revision>594</cp:revision>
  <dcterms:created xsi:type="dcterms:W3CDTF">2020-11-06T05:24:00Z</dcterms:created>
  <dcterms:modified xsi:type="dcterms:W3CDTF">2025-09-17T08:06:06Z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4737386F039C4FB7A905DECF188747D6_12</vt:lpwstr>
  </property>
</Properties>
</file>